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33"/>
  </p:notesMasterIdLst>
  <p:handoutMasterIdLst>
    <p:handoutMasterId r:id="rId34"/>
  </p:handoutMasterIdLst>
  <p:sldIdLst>
    <p:sldId id="455" r:id="rId5"/>
    <p:sldId id="467" r:id="rId6"/>
    <p:sldId id="526" r:id="rId7"/>
    <p:sldId id="494" r:id="rId8"/>
    <p:sldId id="527" r:id="rId9"/>
    <p:sldId id="474" r:id="rId10"/>
    <p:sldId id="471" r:id="rId11"/>
    <p:sldId id="507" r:id="rId12"/>
    <p:sldId id="470" r:id="rId13"/>
    <p:sldId id="469" r:id="rId14"/>
    <p:sldId id="498" r:id="rId15"/>
    <p:sldId id="525" r:id="rId16"/>
    <p:sldId id="512" r:id="rId17"/>
    <p:sldId id="510" r:id="rId18"/>
    <p:sldId id="514" r:id="rId19"/>
    <p:sldId id="528" r:id="rId20"/>
    <p:sldId id="524" r:id="rId21"/>
    <p:sldId id="482" r:id="rId22"/>
    <p:sldId id="530" r:id="rId23"/>
    <p:sldId id="481" r:id="rId24"/>
    <p:sldId id="515" r:id="rId25"/>
    <p:sldId id="476" r:id="rId26"/>
    <p:sldId id="516" r:id="rId27"/>
    <p:sldId id="529" r:id="rId28"/>
    <p:sldId id="522" r:id="rId29"/>
    <p:sldId id="519" r:id="rId30"/>
    <p:sldId id="520" r:id="rId31"/>
    <p:sldId id="521" r:id="rId3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FFFFFF"/>
    <a:srgbClr val="19670F"/>
    <a:srgbClr val="007635"/>
    <a:srgbClr val="26273E"/>
    <a:srgbClr val="3A3B60"/>
    <a:srgbClr val="C4D2DE"/>
    <a:srgbClr val="7778AD"/>
    <a:srgbClr val="633417"/>
    <a:srgbClr val="3318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9690" autoAdjust="0"/>
    <p:restoredTop sz="94360" autoAdjust="0"/>
  </p:normalViewPr>
  <p:slideViewPr>
    <p:cSldViewPr snapToGrid="0">
      <p:cViewPr varScale="1">
        <p:scale>
          <a:sx n="109" d="100"/>
          <a:sy n="109" d="100"/>
        </p:scale>
        <p:origin x="1296" y="108"/>
      </p:cViewPr>
      <p:guideLst>
        <p:guide orient="horz" pos="2160"/>
        <p:guide pos="2880"/>
      </p:guideLst>
    </p:cSldViewPr>
  </p:slideViewPr>
  <p:outlineViewPr>
    <p:cViewPr>
      <p:scale>
        <a:sx n="33" d="100"/>
        <a:sy n="33" d="100"/>
      </p:scale>
      <p:origin x="114" y="0"/>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100" d="100"/>
          <a:sy n="100" d="100"/>
        </p:scale>
        <p:origin x="2252" y="-540"/>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image" Target="../media/image5.jpeg"/><Relationship Id="rId5" Type="http://schemas.openxmlformats.org/officeDocument/2006/relationships/image" Target="../media/image9.jpeg"/><Relationship Id="rId4" Type="http://schemas.openxmlformats.org/officeDocument/2006/relationships/image" Target="../media/image8.jpg"/></Relationships>
</file>

<file path=ppt/diagrams/_rels/data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image" Target="../media/image17.gif"/><Relationship Id="rId5" Type="http://schemas.openxmlformats.org/officeDocument/2006/relationships/image" Target="../media/image21.jpeg"/><Relationship Id="rId4" Type="http://schemas.openxmlformats.org/officeDocument/2006/relationships/image" Target="../media/image20.jpg"/></Relationships>
</file>

<file path=ppt/diagrams/_rels/drawing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image" Target="../media/image5.jpeg"/><Relationship Id="rId5" Type="http://schemas.openxmlformats.org/officeDocument/2006/relationships/image" Target="../media/image9.jpeg"/><Relationship Id="rId4" Type="http://schemas.openxmlformats.org/officeDocument/2006/relationships/image" Target="../media/image8.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image" Target="../media/image17.gif"/><Relationship Id="rId5" Type="http://schemas.openxmlformats.org/officeDocument/2006/relationships/image" Target="../media/image21.jpeg"/><Relationship Id="rId4" Type="http://schemas.openxmlformats.org/officeDocument/2006/relationships/image" Target="../media/image2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736099-B605-4DEB-A959-3299786EA053}" type="doc">
      <dgm:prSet loTypeId="urn:microsoft.com/office/officeart/2005/8/layout/pList2" loCatId="list" qsTypeId="urn:microsoft.com/office/officeart/2005/8/quickstyle/simple1" qsCatId="simple" csTypeId="urn:microsoft.com/office/officeart/2005/8/colors/accent1_2" csCatId="accent1" phldr="1"/>
      <dgm:spPr/>
    </dgm:pt>
    <dgm:pt modelId="{1BB37A70-7EAF-4910-ACBE-8D78B4F31041}">
      <dgm:prSet phldrT="[Text]"/>
      <dgm:spPr/>
      <dgm:t>
        <a:bodyPr/>
        <a:lstStyle/>
        <a:p>
          <a:r>
            <a:rPr lang="en-US" b="1" dirty="0"/>
            <a:t>June </a:t>
          </a:r>
        </a:p>
        <a:p>
          <a:r>
            <a:rPr lang="en-US" b="1" dirty="0"/>
            <a:t>2017</a:t>
          </a:r>
        </a:p>
        <a:p>
          <a:endParaRPr lang="en-US" dirty="0"/>
        </a:p>
        <a:p>
          <a:r>
            <a:rPr lang="en-US" dirty="0"/>
            <a:t>Last Best and Final Proposals Presented</a:t>
          </a:r>
        </a:p>
      </dgm:t>
    </dgm:pt>
    <dgm:pt modelId="{2E84046C-3823-4711-ABEC-EAB8AF080BC4}" type="parTrans" cxnId="{5FC0CBF2-40C7-4123-8BC1-0F866196F3FE}">
      <dgm:prSet/>
      <dgm:spPr/>
      <dgm:t>
        <a:bodyPr/>
        <a:lstStyle/>
        <a:p>
          <a:endParaRPr lang="en-US"/>
        </a:p>
      </dgm:t>
    </dgm:pt>
    <dgm:pt modelId="{90F8A254-5DD2-402A-A9EE-A533182AB8FC}" type="sibTrans" cxnId="{5FC0CBF2-40C7-4123-8BC1-0F866196F3FE}">
      <dgm:prSet/>
      <dgm:spPr/>
      <dgm:t>
        <a:bodyPr/>
        <a:lstStyle/>
        <a:p>
          <a:endParaRPr lang="en-US"/>
        </a:p>
      </dgm:t>
    </dgm:pt>
    <dgm:pt modelId="{4922C628-8B40-48BC-B02D-A9ACB38D09D1}">
      <dgm:prSet/>
      <dgm:spPr/>
      <dgm:t>
        <a:bodyPr/>
        <a:lstStyle/>
        <a:p>
          <a:r>
            <a:rPr lang="en-US" b="1" dirty="0"/>
            <a:t>August 2017</a:t>
          </a:r>
        </a:p>
        <a:p>
          <a:endParaRPr lang="en-US" dirty="0"/>
        </a:p>
        <a:p>
          <a:r>
            <a:rPr lang="en-US" dirty="0"/>
            <a:t>Start of school with no agreement</a:t>
          </a:r>
        </a:p>
      </dgm:t>
    </dgm:pt>
    <dgm:pt modelId="{E0C1C740-3499-45A6-8B04-F568A6F1E452}" type="parTrans" cxnId="{49AF8ABE-09D8-4F13-A613-0957C07F74A4}">
      <dgm:prSet/>
      <dgm:spPr/>
      <dgm:t>
        <a:bodyPr/>
        <a:lstStyle/>
        <a:p>
          <a:endParaRPr lang="en-US"/>
        </a:p>
      </dgm:t>
    </dgm:pt>
    <dgm:pt modelId="{532582E7-E741-4CA6-8647-19CED438A2F2}" type="sibTrans" cxnId="{49AF8ABE-09D8-4F13-A613-0957C07F74A4}">
      <dgm:prSet/>
      <dgm:spPr/>
      <dgm:t>
        <a:bodyPr/>
        <a:lstStyle/>
        <a:p>
          <a:endParaRPr lang="en-US"/>
        </a:p>
      </dgm:t>
    </dgm:pt>
    <dgm:pt modelId="{2904D491-98A5-4D34-84E9-4DDE85998B3A}">
      <dgm:prSet/>
      <dgm:spPr/>
      <dgm:t>
        <a:bodyPr/>
        <a:lstStyle/>
        <a:p>
          <a:r>
            <a:rPr lang="en-US" b="1" dirty="0"/>
            <a:t>August 2017 </a:t>
          </a:r>
        </a:p>
        <a:p>
          <a:endParaRPr lang="en-US" dirty="0"/>
        </a:p>
        <a:p>
          <a:r>
            <a:rPr lang="en-US" dirty="0"/>
            <a:t>Discussions began around potential strike</a:t>
          </a:r>
        </a:p>
      </dgm:t>
    </dgm:pt>
    <dgm:pt modelId="{45D742FD-2A53-4B7D-BF47-9607E7347F95}" type="parTrans" cxnId="{05DCF88F-6468-4D55-A9EA-169261D2F038}">
      <dgm:prSet/>
      <dgm:spPr/>
      <dgm:t>
        <a:bodyPr/>
        <a:lstStyle/>
        <a:p>
          <a:endParaRPr lang="en-US"/>
        </a:p>
      </dgm:t>
    </dgm:pt>
    <dgm:pt modelId="{7135B566-9CB7-4AA8-B87C-EB6098644FEA}" type="sibTrans" cxnId="{05DCF88F-6468-4D55-A9EA-169261D2F038}">
      <dgm:prSet/>
      <dgm:spPr/>
      <dgm:t>
        <a:bodyPr/>
        <a:lstStyle/>
        <a:p>
          <a:endParaRPr lang="en-US"/>
        </a:p>
      </dgm:t>
    </dgm:pt>
    <dgm:pt modelId="{7E6D8784-5525-4F80-8648-DF7B1335CD93}">
      <dgm:prSet custT="1"/>
      <dgm:spPr/>
      <dgm:t>
        <a:bodyPr/>
        <a:lstStyle/>
        <a:p>
          <a:r>
            <a:rPr lang="en-US" sz="1600" b="1" dirty="0"/>
            <a:t>February 2017</a:t>
          </a:r>
        </a:p>
        <a:p>
          <a:endParaRPr lang="en-US" sz="1600" dirty="0"/>
        </a:p>
        <a:p>
          <a:r>
            <a:rPr lang="en-US" sz="1600" dirty="0"/>
            <a:t>Sup left after 12 years and interim was named</a:t>
          </a:r>
        </a:p>
      </dgm:t>
    </dgm:pt>
    <dgm:pt modelId="{D7516056-D0A9-440B-8466-15E277FFA51B}" type="parTrans" cxnId="{47BCEFB8-81B8-42AF-81F3-2EF6B6CF0986}">
      <dgm:prSet/>
      <dgm:spPr/>
      <dgm:t>
        <a:bodyPr/>
        <a:lstStyle/>
        <a:p>
          <a:endParaRPr lang="en-US"/>
        </a:p>
      </dgm:t>
    </dgm:pt>
    <dgm:pt modelId="{844A9709-F2B9-4197-8CAD-729A900D1A6C}" type="sibTrans" cxnId="{47BCEFB8-81B8-42AF-81F3-2EF6B6CF0986}">
      <dgm:prSet/>
      <dgm:spPr/>
      <dgm:t>
        <a:bodyPr/>
        <a:lstStyle/>
        <a:p>
          <a:endParaRPr lang="en-US"/>
        </a:p>
      </dgm:t>
    </dgm:pt>
    <dgm:pt modelId="{458D52EB-CCCB-42B6-9233-27FC9F597DA7}">
      <dgm:prSet custT="1"/>
      <dgm:spPr/>
      <dgm:t>
        <a:bodyPr/>
        <a:lstStyle/>
        <a:p>
          <a:r>
            <a:rPr lang="en-US" sz="1600" b="1" dirty="0"/>
            <a:t>July </a:t>
          </a:r>
        </a:p>
        <a:p>
          <a:r>
            <a:rPr lang="en-US" sz="1600" b="1" dirty="0"/>
            <a:t>2016 </a:t>
          </a:r>
        </a:p>
        <a:p>
          <a:endParaRPr lang="en-US" sz="1600" dirty="0"/>
        </a:p>
        <a:p>
          <a:r>
            <a:rPr lang="en-US" sz="1600" dirty="0"/>
            <a:t>Negotiations began; talk of “strike”</a:t>
          </a:r>
        </a:p>
      </dgm:t>
    </dgm:pt>
    <dgm:pt modelId="{CBE1F54F-EF25-436A-92E1-F74E4396F705}" type="parTrans" cxnId="{788E048A-3633-4702-9DCA-9EC55E53378A}">
      <dgm:prSet/>
      <dgm:spPr/>
      <dgm:t>
        <a:bodyPr/>
        <a:lstStyle/>
        <a:p>
          <a:endParaRPr lang="en-US"/>
        </a:p>
      </dgm:t>
    </dgm:pt>
    <dgm:pt modelId="{8CD683D9-5826-4A4F-9002-081ED9995F5A}" type="sibTrans" cxnId="{788E048A-3633-4702-9DCA-9EC55E53378A}">
      <dgm:prSet/>
      <dgm:spPr/>
      <dgm:t>
        <a:bodyPr/>
        <a:lstStyle/>
        <a:p>
          <a:endParaRPr lang="en-US"/>
        </a:p>
      </dgm:t>
    </dgm:pt>
    <dgm:pt modelId="{5A261370-B438-4A0B-82BF-6281340DCBC7}" type="pres">
      <dgm:prSet presAssocID="{6C736099-B605-4DEB-A959-3299786EA053}" presName="Name0" presStyleCnt="0">
        <dgm:presLayoutVars>
          <dgm:dir/>
          <dgm:resizeHandles val="exact"/>
        </dgm:presLayoutVars>
      </dgm:prSet>
      <dgm:spPr/>
    </dgm:pt>
    <dgm:pt modelId="{F43A260F-FADC-4EA8-B52D-8B9364DF2BB8}" type="pres">
      <dgm:prSet presAssocID="{6C736099-B605-4DEB-A959-3299786EA053}" presName="bkgdShp" presStyleLbl="alignAccFollowNode1" presStyleIdx="0" presStyleCnt="1" custLinFactNeighborX="-770" custLinFactNeighborY="-5046"/>
      <dgm:spPr/>
    </dgm:pt>
    <dgm:pt modelId="{38B9B7F3-D6D9-4262-8A08-E606B1136E12}" type="pres">
      <dgm:prSet presAssocID="{6C736099-B605-4DEB-A959-3299786EA053}" presName="linComp" presStyleCnt="0"/>
      <dgm:spPr/>
    </dgm:pt>
    <dgm:pt modelId="{2033FF50-5F52-4194-A6F4-8719974D3399}" type="pres">
      <dgm:prSet presAssocID="{458D52EB-CCCB-42B6-9233-27FC9F597DA7}" presName="compNode" presStyleCnt="0"/>
      <dgm:spPr/>
    </dgm:pt>
    <dgm:pt modelId="{7680BF23-1C58-443D-AF87-17B86BC1D5EB}" type="pres">
      <dgm:prSet presAssocID="{458D52EB-CCCB-42B6-9233-27FC9F597DA7}" presName="node" presStyleLbl="node1" presStyleIdx="0" presStyleCnt="5" custScaleX="123755">
        <dgm:presLayoutVars>
          <dgm:bulletEnabled val="1"/>
        </dgm:presLayoutVars>
      </dgm:prSet>
      <dgm:spPr/>
      <dgm:t>
        <a:bodyPr/>
        <a:lstStyle/>
        <a:p>
          <a:endParaRPr lang="en-US"/>
        </a:p>
      </dgm:t>
    </dgm:pt>
    <dgm:pt modelId="{4105AC5C-773D-4C12-915A-945A46480283}" type="pres">
      <dgm:prSet presAssocID="{458D52EB-CCCB-42B6-9233-27FC9F597DA7}" presName="invisiNode" presStyleLbl="node1" presStyleIdx="0" presStyleCnt="5"/>
      <dgm:spPr/>
    </dgm:pt>
    <dgm:pt modelId="{D8AB2B17-92F2-46BF-A7A6-BB958A05E64E}" type="pres">
      <dgm:prSet presAssocID="{458D52EB-CCCB-42B6-9233-27FC9F597DA7}" presName="imagNode" presStyleLbl="fgImgPlace1" presStyleIdx="0" presStyleCnt="5" custLinFactNeighborX="-7346" custLinFactNeighborY="31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dgm:spPr>
    </dgm:pt>
    <dgm:pt modelId="{686BC264-C5A6-4FE9-878F-91B790B5703F}" type="pres">
      <dgm:prSet presAssocID="{8CD683D9-5826-4A4F-9002-081ED9995F5A}" presName="sibTrans" presStyleLbl="sibTrans2D1" presStyleIdx="0" presStyleCnt="0"/>
      <dgm:spPr/>
      <dgm:t>
        <a:bodyPr/>
        <a:lstStyle/>
        <a:p>
          <a:endParaRPr lang="en-US"/>
        </a:p>
      </dgm:t>
    </dgm:pt>
    <dgm:pt modelId="{333611F9-D9BA-445F-BA4D-72B8C7573D02}" type="pres">
      <dgm:prSet presAssocID="{7E6D8784-5525-4F80-8648-DF7B1335CD93}" presName="compNode" presStyleCnt="0"/>
      <dgm:spPr/>
    </dgm:pt>
    <dgm:pt modelId="{788A46A1-FE52-4CD0-8B0F-C5C8D1C866A1}" type="pres">
      <dgm:prSet presAssocID="{7E6D8784-5525-4F80-8648-DF7B1335CD93}" presName="node" presStyleLbl="node1" presStyleIdx="1" presStyleCnt="5">
        <dgm:presLayoutVars>
          <dgm:bulletEnabled val="1"/>
        </dgm:presLayoutVars>
      </dgm:prSet>
      <dgm:spPr/>
      <dgm:t>
        <a:bodyPr/>
        <a:lstStyle/>
        <a:p>
          <a:endParaRPr lang="en-US"/>
        </a:p>
      </dgm:t>
    </dgm:pt>
    <dgm:pt modelId="{811C3FC0-F1CE-46B4-A7FF-E0378F3D45F4}" type="pres">
      <dgm:prSet presAssocID="{7E6D8784-5525-4F80-8648-DF7B1335CD93}" presName="invisiNode" presStyleLbl="node1" presStyleIdx="1" presStyleCnt="5"/>
      <dgm:spPr/>
    </dgm:pt>
    <dgm:pt modelId="{CA42CBF0-8FD5-42A1-9852-8B9CCBF0656C}" type="pres">
      <dgm:prSet presAssocID="{7E6D8784-5525-4F80-8648-DF7B1335CD93}" presName="imagNode" presStyleLbl="fgImgPlace1" presStyleIdx="1" presStyleCnt="5" custLinFactNeighborX="-5020" custLinFactNeighborY="-232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dgm:spPr>
    </dgm:pt>
    <dgm:pt modelId="{003330C6-6CCC-4792-AC72-7974C19E40D7}" type="pres">
      <dgm:prSet presAssocID="{844A9709-F2B9-4197-8CAD-729A900D1A6C}" presName="sibTrans" presStyleLbl="sibTrans2D1" presStyleIdx="0" presStyleCnt="0"/>
      <dgm:spPr/>
      <dgm:t>
        <a:bodyPr/>
        <a:lstStyle/>
        <a:p>
          <a:endParaRPr lang="en-US"/>
        </a:p>
      </dgm:t>
    </dgm:pt>
    <dgm:pt modelId="{0B5E020C-651A-4D25-B482-50E28A293060}" type="pres">
      <dgm:prSet presAssocID="{1BB37A70-7EAF-4910-ACBE-8D78B4F31041}" presName="compNode" presStyleCnt="0"/>
      <dgm:spPr/>
    </dgm:pt>
    <dgm:pt modelId="{466645D0-7620-490F-9B32-90399304E680}" type="pres">
      <dgm:prSet presAssocID="{1BB37A70-7EAF-4910-ACBE-8D78B4F31041}" presName="node" presStyleLbl="node1" presStyleIdx="2" presStyleCnt="5">
        <dgm:presLayoutVars>
          <dgm:bulletEnabled val="1"/>
        </dgm:presLayoutVars>
      </dgm:prSet>
      <dgm:spPr/>
      <dgm:t>
        <a:bodyPr/>
        <a:lstStyle/>
        <a:p>
          <a:endParaRPr lang="en-US"/>
        </a:p>
      </dgm:t>
    </dgm:pt>
    <dgm:pt modelId="{D5956689-CB60-448F-9DA1-9C2C88B434DF}" type="pres">
      <dgm:prSet presAssocID="{1BB37A70-7EAF-4910-ACBE-8D78B4F31041}" presName="invisiNode" presStyleLbl="node1" presStyleIdx="2" presStyleCnt="5"/>
      <dgm:spPr/>
    </dgm:pt>
    <dgm:pt modelId="{C225F4A9-EE35-4150-BB17-FCD5E66D6D6F}" type="pres">
      <dgm:prSet presAssocID="{1BB37A70-7EAF-4910-ACBE-8D78B4F31041}"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dgm:spPr>
    </dgm:pt>
    <dgm:pt modelId="{D18F1BF6-3698-4312-ACCD-AF8B003E1164}" type="pres">
      <dgm:prSet presAssocID="{90F8A254-5DD2-402A-A9EE-A533182AB8FC}" presName="sibTrans" presStyleLbl="sibTrans2D1" presStyleIdx="0" presStyleCnt="0"/>
      <dgm:spPr/>
      <dgm:t>
        <a:bodyPr/>
        <a:lstStyle/>
        <a:p>
          <a:endParaRPr lang="en-US"/>
        </a:p>
      </dgm:t>
    </dgm:pt>
    <dgm:pt modelId="{EC6509B4-CDD2-431F-A1B8-34785C63D1C4}" type="pres">
      <dgm:prSet presAssocID="{4922C628-8B40-48BC-B02D-A9ACB38D09D1}" presName="compNode" presStyleCnt="0"/>
      <dgm:spPr/>
    </dgm:pt>
    <dgm:pt modelId="{DDB09E00-7DA3-48BF-BBE2-C4348A63F2B3}" type="pres">
      <dgm:prSet presAssocID="{4922C628-8B40-48BC-B02D-A9ACB38D09D1}" presName="node" presStyleLbl="node1" presStyleIdx="3" presStyleCnt="5">
        <dgm:presLayoutVars>
          <dgm:bulletEnabled val="1"/>
        </dgm:presLayoutVars>
      </dgm:prSet>
      <dgm:spPr/>
      <dgm:t>
        <a:bodyPr/>
        <a:lstStyle/>
        <a:p>
          <a:endParaRPr lang="en-US"/>
        </a:p>
      </dgm:t>
    </dgm:pt>
    <dgm:pt modelId="{1574E893-5715-4114-A4AB-FE557F8E76C0}" type="pres">
      <dgm:prSet presAssocID="{4922C628-8B40-48BC-B02D-A9ACB38D09D1}" presName="invisiNode" presStyleLbl="node1" presStyleIdx="3" presStyleCnt="5"/>
      <dgm:spPr/>
    </dgm:pt>
    <dgm:pt modelId="{68E807C1-739E-445F-B573-6383418C816A}" type="pres">
      <dgm:prSet presAssocID="{4922C628-8B40-48BC-B02D-A9ACB38D09D1}"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F339EEFF-A8C9-4A3F-8895-3C0ABA3C4F80}" type="pres">
      <dgm:prSet presAssocID="{532582E7-E741-4CA6-8647-19CED438A2F2}" presName="sibTrans" presStyleLbl="sibTrans2D1" presStyleIdx="0" presStyleCnt="0"/>
      <dgm:spPr/>
      <dgm:t>
        <a:bodyPr/>
        <a:lstStyle/>
        <a:p>
          <a:endParaRPr lang="en-US"/>
        </a:p>
      </dgm:t>
    </dgm:pt>
    <dgm:pt modelId="{12E4DCDD-8D3E-4FD8-B044-977D8D3DC5F0}" type="pres">
      <dgm:prSet presAssocID="{2904D491-98A5-4D34-84E9-4DDE85998B3A}" presName="compNode" presStyleCnt="0"/>
      <dgm:spPr/>
    </dgm:pt>
    <dgm:pt modelId="{76CB43BE-DCE2-46A7-B4A2-90F8BF7AE14A}" type="pres">
      <dgm:prSet presAssocID="{2904D491-98A5-4D34-84E9-4DDE85998B3A}" presName="node" presStyleLbl="node1" presStyleIdx="4" presStyleCnt="5">
        <dgm:presLayoutVars>
          <dgm:bulletEnabled val="1"/>
        </dgm:presLayoutVars>
      </dgm:prSet>
      <dgm:spPr/>
      <dgm:t>
        <a:bodyPr/>
        <a:lstStyle/>
        <a:p>
          <a:endParaRPr lang="en-US"/>
        </a:p>
      </dgm:t>
    </dgm:pt>
    <dgm:pt modelId="{F4A4F45B-EE9E-495A-B4EE-427A038904EC}" type="pres">
      <dgm:prSet presAssocID="{2904D491-98A5-4D34-84E9-4DDE85998B3A}" presName="invisiNode" presStyleLbl="node1" presStyleIdx="4" presStyleCnt="5"/>
      <dgm:spPr/>
    </dgm:pt>
    <dgm:pt modelId="{6CEB5257-D2D7-47DB-81C6-8B9E567483FE}" type="pres">
      <dgm:prSet presAssocID="{2904D491-98A5-4D34-84E9-4DDE85998B3A}" presName="imagNode" presStyleLbl="fgImgPlac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7000" r="-17000"/>
          </a:stretch>
        </a:blipFill>
      </dgm:spPr>
    </dgm:pt>
  </dgm:ptLst>
  <dgm:cxnLst>
    <dgm:cxn modelId="{011164B8-A61B-493A-917E-75F4646DD942}" type="presOf" srcId="{1BB37A70-7EAF-4910-ACBE-8D78B4F31041}" destId="{466645D0-7620-490F-9B32-90399304E680}" srcOrd="0" destOrd="0" presId="urn:microsoft.com/office/officeart/2005/8/layout/pList2"/>
    <dgm:cxn modelId="{BBEDD4C9-A60F-4EFE-B070-340F3CDE41CB}" type="presOf" srcId="{844A9709-F2B9-4197-8CAD-729A900D1A6C}" destId="{003330C6-6CCC-4792-AC72-7974C19E40D7}" srcOrd="0" destOrd="0" presId="urn:microsoft.com/office/officeart/2005/8/layout/pList2"/>
    <dgm:cxn modelId="{21C6417E-CB9E-4D57-93CA-F7505A388659}" type="presOf" srcId="{8CD683D9-5826-4A4F-9002-081ED9995F5A}" destId="{686BC264-C5A6-4FE9-878F-91B790B5703F}" srcOrd="0" destOrd="0" presId="urn:microsoft.com/office/officeart/2005/8/layout/pList2"/>
    <dgm:cxn modelId="{5590CF62-B98E-4D39-B24D-5A0C8A6DDCBD}" type="presOf" srcId="{2904D491-98A5-4D34-84E9-4DDE85998B3A}" destId="{76CB43BE-DCE2-46A7-B4A2-90F8BF7AE14A}" srcOrd="0" destOrd="0" presId="urn:microsoft.com/office/officeart/2005/8/layout/pList2"/>
    <dgm:cxn modelId="{05DCF88F-6468-4D55-A9EA-169261D2F038}" srcId="{6C736099-B605-4DEB-A959-3299786EA053}" destId="{2904D491-98A5-4D34-84E9-4DDE85998B3A}" srcOrd="4" destOrd="0" parTransId="{45D742FD-2A53-4B7D-BF47-9607E7347F95}" sibTransId="{7135B566-9CB7-4AA8-B87C-EB6098644FEA}"/>
    <dgm:cxn modelId="{5FC0CBF2-40C7-4123-8BC1-0F866196F3FE}" srcId="{6C736099-B605-4DEB-A959-3299786EA053}" destId="{1BB37A70-7EAF-4910-ACBE-8D78B4F31041}" srcOrd="2" destOrd="0" parTransId="{2E84046C-3823-4711-ABEC-EAB8AF080BC4}" sibTransId="{90F8A254-5DD2-402A-A9EE-A533182AB8FC}"/>
    <dgm:cxn modelId="{47BCEFB8-81B8-42AF-81F3-2EF6B6CF0986}" srcId="{6C736099-B605-4DEB-A959-3299786EA053}" destId="{7E6D8784-5525-4F80-8648-DF7B1335CD93}" srcOrd="1" destOrd="0" parTransId="{D7516056-D0A9-440B-8466-15E277FFA51B}" sibTransId="{844A9709-F2B9-4197-8CAD-729A900D1A6C}"/>
    <dgm:cxn modelId="{0DBDDC6F-7360-4BE2-A1A6-E37CD88F9C95}" type="presOf" srcId="{532582E7-E741-4CA6-8647-19CED438A2F2}" destId="{F339EEFF-A8C9-4A3F-8895-3C0ABA3C4F80}" srcOrd="0" destOrd="0" presId="urn:microsoft.com/office/officeart/2005/8/layout/pList2"/>
    <dgm:cxn modelId="{78A0EBAF-21BE-4450-A83B-A75CC5E3FB8D}" type="presOf" srcId="{7E6D8784-5525-4F80-8648-DF7B1335CD93}" destId="{788A46A1-FE52-4CD0-8B0F-C5C8D1C866A1}" srcOrd="0" destOrd="0" presId="urn:microsoft.com/office/officeart/2005/8/layout/pList2"/>
    <dgm:cxn modelId="{49AF8ABE-09D8-4F13-A613-0957C07F74A4}" srcId="{6C736099-B605-4DEB-A959-3299786EA053}" destId="{4922C628-8B40-48BC-B02D-A9ACB38D09D1}" srcOrd="3" destOrd="0" parTransId="{E0C1C740-3499-45A6-8B04-F568A6F1E452}" sibTransId="{532582E7-E741-4CA6-8647-19CED438A2F2}"/>
    <dgm:cxn modelId="{86CE3C3B-E27B-4CD5-9E8D-4694B6FBD47B}" type="presOf" srcId="{4922C628-8B40-48BC-B02D-A9ACB38D09D1}" destId="{DDB09E00-7DA3-48BF-BBE2-C4348A63F2B3}" srcOrd="0" destOrd="0" presId="urn:microsoft.com/office/officeart/2005/8/layout/pList2"/>
    <dgm:cxn modelId="{70037BB1-1C3A-43B9-8842-3B99D9653786}" type="presOf" srcId="{458D52EB-CCCB-42B6-9233-27FC9F597DA7}" destId="{7680BF23-1C58-443D-AF87-17B86BC1D5EB}" srcOrd="0" destOrd="0" presId="urn:microsoft.com/office/officeart/2005/8/layout/pList2"/>
    <dgm:cxn modelId="{788E048A-3633-4702-9DCA-9EC55E53378A}" srcId="{6C736099-B605-4DEB-A959-3299786EA053}" destId="{458D52EB-CCCB-42B6-9233-27FC9F597DA7}" srcOrd="0" destOrd="0" parTransId="{CBE1F54F-EF25-436A-92E1-F74E4396F705}" sibTransId="{8CD683D9-5826-4A4F-9002-081ED9995F5A}"/>
    <dgm:cxn modelId="{0333A86D-01A5-45DB-AF22-F6F8FEBAEAF6}" type="presOf" srcId="{6C736099-B605-4DEB-A959-3299786EA053}" destId="{5A261370-B438-4A0B-82BF-6281340DCBC7}" srcOrd="0" destOrd="0" presId="urn:microsoft.com/office/officeart/2005/8/layout/pList2"/>
    <dgm:cxn modelId="{994F10A4-736D-4C76-9133-6E203AFDB8C9}" type="presOf" srcId="{90F8A254-5DD2-402A-A9EE-A533182AB8FC}" destId="{D18F1BF6-3698-4312-ACCD-AF8B003E1164}" srcOrd="0" destOrd="0" presId="urn:microsoft.com/office/officeart/2005/8/layout/pList2"/>
    <dgm:cxn modelId="{C61B5293-1DE0-4D8A-8BBA-E8EE0C84E6DC}" type="presParOf" srcId="{5A261370-B438-4A0B-82BF-6281340DCBC7}" destId="{F43A260F-FADC-4EA8-B52D-8B9364DF2BB8}" srcOrd="0" destOrd="0" presId="urn:microsoft.com/office/officeart/2005/8/layout/pList2"/>
    <dgm:cxn modelId="{8D422B9E-1FCC-4268-A5DB-1EA6377DF87D}" type="presParOf" srcId="{5A261370-B438-4A0B-82BF-6281340DCBC7}" destId="{38B9B7F3-D6D9-4262-8A08-E606B1136E12}" srcOrd="1" destOrd="0" presId="urn:microsoft.com/office/officeart/2005/8/layout/pList2"/>
    <dgm:cxn modelId="{74B79B2D-CE4D-42DF-B181-BF42885BE3A9}" type="presParOf" srcId="{38B9B7F3-D6D9-4262-8A08-E606B1136E12}" destId="{2033FF50-5F52-4194-A6F4-8719974D3399}" srcOrd="0" destOrd="0" presId="urn:microsoft.com/office/officeart/2005/8/layout/pList2"/>
    <dgm:cxn modelId="{A2B1FEFF-EDF2-4594-9B3C-992916424FD4}" type="presParOf" srcId="{2033FF50-5F52-4194-A6F4-8719974D3399}" destId="{7680BF23-1C58-443D-AF87-17B86BC1D5EB}" srcOrd="0" destOrd="0" presId="urn:microsoft.com/office/officeart/2005/8/layout/pList2"/>
    <dgm:cxn modelId="{DDA57A3B-D9BE-435E-9EAE-29A0EC8EDBEF}" type="presParOf" srcId="{2033FF50-5F52-4194-A6F4-8719974D3399}" destId="{4105AC5C-773D-4C12-915A-945A46480283}" srcOrd="1" destOrd="0" presId="urn:microsoft.com/office/officeart/2005/8/layout/pList2"/>
    <dgm:cxn modelId="{8DA4C5DD-271C-4848-A875-B4DEB4DA64F0}" type="presParOf" srcId="{2033FF50-5F52-4194-A6F4-8719974D3399}" destId="{D8AB2B17-92F2-46BF-A7A6-BB958A05E64E}" srcOrd="2" destOrd="0" presId="urn:microsoft.com/office/officeart/2005/8/layout/pList2"/>
    <dgm:cxn modelId="{0C0E4C1C-FF99-4C9A-BD51-3FE9281124AB}" type="presParOf" srcId="{38B9B7F3-D6D9-4262-8A08-E606B1136E12}" destId="{686BC264-C5A6-4FE9-878F-91B790B5703F}" srcOrd="1" destOrd="0" presId="urn:microsoft.com/office/officeart/2005/8/layout/pList2"/>
    <dgm:cxn modelId="{32949987-AEC2-4745-9C3A-AC9109FA0623}" type="presParOf" srcId="{38B9B7F3-D6D9-4262-8A08-E606B1136E12}" destId="{333611F9-D9BA-445F-BA4D-72B8C7573D02}" srcOrd="2" destOrd="0" presId="urn:microsoft.com/office/officeart/2005/8/layout/pList2"/>
    <dgm:cxn modelId="{E2EC067A-BC94-4EB2-ADD0-6D7CD61E39A5}" type="presParOf" srcId="{333611F9-D9BA-445F-BA4D-72B8C7573D02}" destId="{788A46A1-FE52-4CD0-8B0F-C5C8D1C866A1}" srcOrd="0" destOrd="0" presId="urn:microsoft.com/office/officeart/2005/8/layout/pList2"/>
    <dgm:cxn modelId="{FC4160F9-EF8D-4AF1-BC80-F48732A00AF4}" type="presParOf" srcId="{333611F9-D9BA-445F-BA4D-72B8C7573D02}" destId="{811C3FC0-F1CE-46B4-A7FF-E0378F3D45F4}" srcOrd="1" destOrd="0" presId="urn:microsoft.com/office/officeart/2005/8/layout/pList2"/>
    <dgm:cxn modelId="{E810227F-6B6A-465F-BD92-1DA94C82E7C1}" type="presParOf" srcId="{333611F9-D9BA-445F-BA4D-72B8C7573D02}" destId="{CA42CBF0-8FD5-42A1-9852-8B9CCBF0656C}" srcOrd="2" destOrd="0" presId="urn:microsoft.com/office/officeart/2005/8/layout/pList2"/>
    <dgm:cxn modelId="{4FD7CEAC-775E-4839-896A-3A10519A3CFC}" type="presParOf" srcId="{38B9B7F3-D6D9-4262-8A08-E606B1136E12}" destId="{003330C6-6CCC-4792-AC72-7974C19E40D7}" srcOrd="3" destOrd="0" presId="urn:microsoft.com/office/officeart/2005/8/layout/pList2"/>
    <dgm:cxn modelId="{507168F6-A4AC-4133-BE78-C230952D7EFA}" type="presParOf" srcId="{38B9B7F3-D6D9-4262-8A08-E606B1136E12}" destId="{0B5E020C-651A-4D25-B482-50E28A293060}" srcOrd="4" destOrd="0" presId="urn:microsoft.com/office/officeart/2005/8/layout/pList2"/>
    <dgm:cxn modelId="{ED1DDE36-E365-42B9-AF6F-05A8A21CEEE1}" type="presParOf" srcId="{0B5E020C-651A-4D25-B482-50E28A293060}" destId="{466645D0-7620-490F-9B32-90399304E680}" srcOrd="0" destOrd="0" presId="urn:microsoft.com/office/officeart/2005/8/layout/pList2"/>
    <dgm:cxn modelId="{56C9508B-C243-49DC-9799-AED420DCCEC6}" type="presParOf" srcId="{0B5E020C-651A-4D25-B482-50E28A293060}" destId="{D5956689-CB60-448F-9DA1-9C2C88B434DF}" srcOrd="1" destOrd="0" presId="urn:microsoft.com/office/officeart/2005/8/layout/pList2"/>
    <dgm:cxn modelId="{D83792B8-2AC1-4F52-8918-B05AC665589D}" type="presParOf" srcId="{0B5E020C-651A-4D25-B482-50E28A293060}" destId="{C225F4A9-EE35-4150-BB17-FCD5E66D6D6F}" srcOrd="2" destOrd="0" presId="urn:microsoft.com/office/officeart/2005/8/layout/pList2"/>
    <dgm:cxn modelId="{280CB779-7909-41C6-A185-2C299AE84729}" type="presParOf" srcId="{38B9B7F3-D6D9-4262-8A08-E606B1136E12}" destId="{D18F1BF6-3698-4312-ACCD-AF8B003E1164}" srcOrd="5" destOrd="0" presId="urn:microsoft.com/office/officeart/2005/8/layout/pList2"/>
    <dgm:cxn modelId="{C7172D85-C5DA-4409-9D81-C701624D3D7A}" type="presParOf" srcId="{38B9B7F3-D6D9-4262-8A08-E606B1136E12}" destId="{EC6509B4-CDD2-431F-A1B8-34785C63D1C4}" srcOrd="6" destOrd="0" presId="urn:microsoft.com/office/officeart/2005/8/layout/pList2"/>
    <dgm:cxn modelId="{7C8C6606-679B-4C94-85AE-F26CA05EAEC6}" type="presParOf" srcId="{EC6509B4-CDD2-431F-A1B8-34785C63D1C4}" destId="{DDB09E00-7DA3-48BF-BBE2-C4348A63F2B3}" srcOrd="0" destOrd="0" presId="urn:microsoft.com/office/officeart/2005/8/layout/pList2"/>
    <dgm:cxn modelId="{5F708D8F-910D-45C4-81BF-A35245BBF9B7}" type="presParOf" srcId="{EC6509B4-CDD2-431F-A1B8-34785C63D1C4}" destId="{1574E893-5715-4114-A4AB-FE557F8E76C0}" srcOrd="1" destOrd="0" presId="urn:microsoft.com/office/officeart/2005/8/layout/pList2"/>
    <dgm:cxn modelId="{62CE7312-E031-40E9-A86A-0C27A72F578C}" type="presParOf" srcId="{EC6509B4-CDD2-431F-A1B8-34785C63D1C4}" destId="{68E807C1-739E-445F-B573-6383418C816A}" srcOrd="2" destOrd="0" presId="urn:microsoft.com/office/officeart/2005/8/layout/pList2"/>
    <dgm:cxn modelId="{0E32D08A-D5F4-4AFB-A8D5-CF2D87806F92}" type="presParOf" srcId="{38B9B7F3-D6D9-4262-8A08-E606B1136E12}" destId="{F339EEFF-A8C9-4A3F-8895-3C0ABA3C4F80}" srcOrd="7" destOrd="0" presId="urn:microsoft.com/office/officeart/2005/8/layout/pList2"/>
    <dgm:cxn modelId="{BEA0036F-B129-4F67-AECD-C8EFE9184C64}" type="presParOf" srcId="{38B9B7F3-D6D9-4262-8A08-E606B1136E12}" destId="{12E4DCDD-8D3E-4FD8-B044-977D8D3DC5F0}" srcOrd="8" destOrd="0" presId="urn:microsoft.com/office/officeart/2005/8/layout/pList2"/>
    <dgm:cxn modelId="{9BD3B0AB-0B7F-4085-B5E7-F0AB215D2496}" type="presParOf" srcId="{12E4DCDD-8D3E-4FD8-B044-977D8D3DC5F0}" destId="{76CB43BE-DCE2-46A7-B4A2-90F8BF7AE14A}" srcOrd="0" destOrd="0" presId="urn:microsoft.com/office/officeart/2005/8/layout/pList2"/>
    <dgm:cxn modelId="{E16956D4-B468-43BA-8AE3-FCFF93C855CD}" type="presParOf" srcId="{12E4DCDD-8D3E-4FD8-B044-977D8D3DC5F0}" destId="{F4A4F45B-EE9E-495A-B4EE-427A038904EC}" srcOrd="1" destOrd="0" presId="urn:microsoft.com/office/officeart/2005/8/layout/pList2"/>
    <dgm:cxn modelId="{E87CCAF0-76BE-4BC4-8EAD-A4CD87686882}" type="presParOf" srcId="{12E4DCDD-8D3E-4FD8-B044-977D8D3DC5F0}" destId="{6CEB5257-D2D7-47DB-81C6-8B9E567483FE}"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11EEF8-23BA-4F7E-B1CE-53D3381FD562}" type="doc">
      <dgm:prSet loTypeId="urn:microsoft.com/office/officeart/2005/8/layout/pList2" loCatId="list" qsTypeId="urn:microsoft.com/office/officeart/2005/8/quickstyle/simple1" qsCatId="simple" csTypeId="urn:microsoft.com/office/officeart/2005/8/colors/accent1_2" csCatId="accent1" phldr="1"/>
      <dgm:spPr/>
    </dgm:pt>
    <dgm:pt modelId="{D6290450-3510-4799-B6A9-7C7A805782E6}">
      <dgm:prSet phldrT="[Text]" custT="1"/>
      <dgm:spPr/>
      <dgm:t>
        <a:bodyPr/>
        <a:lstStyle/>
        <a:p>
          <a:r>
            <a:rPr lang="en-US" sz="1600" dirty="0"/>
            <a:t>September 7, 2017	</a:t>
          </a:r>
        </a:p>
        <a:p>
          <a:endParaRPr lang="en-US" sz="1200" dirty="0"/>
        </a:p>
        <a:p>
          <a:endParaRPr lang="en-US" sz="1600" dirty="0"/>
        </a:p>
        <a:p>
          <a:r>
            <a:rPr lang="en-US" sz="1600" dirty="0"/>
            <a:t>FTA began promoting date for strike vote</a:t>
          </a:r>
        </a:p>
      </dgm:t>
    </dgm:pt>
    <dgm:pt modelId="{DEFA2CA0-F680-4C07-85C2-C54270B795C2}" type="parTrans" cxnId="{28275851-FC0D-43C4-800F-66F3ECFDE8EA}">
      <dgm:prSet/>
      <dgm:spPr/>
      <dgm:t>
        <a:bodyPr/>
        <a:lstStyle/>
        <a:p>
          <a:endParaRPr lang="en-US"/>
        </a:p>
      </dgm:t>
    </dgm:pt>
    <dgm:pt modelId="{64B9F231-85F4-45E1-8C0D-A43665AABCDD}" type="sibTrans" cxnId="{28275851-FC0D-43C4-800F-66F3ECFDE8EA}">
      <dgm:prSet/>
      <dgm:spPr/>
      <dgm:t>
        <a:bodyPr/>
        <a:lstStyle/>
        <a:p>
          <a:endParaRPr lang="en-US"/>
        </a:p>
      </dgm:t>
    </dgm:pt>
    <dgm:pt modelId="{4B6B6EF4-7BE0-40C9-8228-C0C83AE4C1FC}">
      <dgm:prSet phldrT="[Text]" custT="1"/>
      <dgm:spPr/>
      <dgm:t>
        <a:bodyPr/>
        <a:lstStyle/>
        <a:p>
          <a:pPr algn="ctr"/>
          <a:r>
            <a:rPr lang="en-US" sz="1600" dirty="0"/>
            <a:t>September 14, 2017</a:t>
          </a:r>
        </a:p>
        <a:p>
          <a:pPr algn="ctr"/>
          <a:endParaRPr lang="en-US" sz="1200" dirty="0"/>
        </a:p>
        <a:p>
          <a:pPr algn="ctr"/>
          <a:endParaRPr lang="en-US" sz="1600" dirty="0"/>
        </a:p>
        <a:p>
          <a:pPr algn="ctr"/>
          <a:r>
            <a:rPr lang="en-US" sz="1600" dirty="0"/>
            <a:t>Certified for Fact Finding</a:t>
          </a:r>
          <a:r>
            <a:rPr lang="en-US" sz="1200" dirty="0"/>
            <a:t>	</a:t>
          </a:r>
        </a:p>
      </dgm:t>
    </dgm:pt>
    <dgm:pt modelId="{4AD7583C-EDE8-4924-899A-82D4364C19A0}" type="parTrans" cxnId="{102401CF-02E9-47F2-8B14-C74EBA2C2856}">
      <dgm:prSet/>
      <dgm:spPr/>
      <dgm:t>
        <a:bodyPr/>
        <a:lstStyle/>
        <a:p>
          <a:endParaRPr lang="en-US"/>
        </a:p>
      </dgm:t>
    </dgm:pt>
    <dgm:pt modelId="{ECFB9C12-2544-4622-AEB1-45AAED4F871A}" type="sibTrans" cxnId="{102401CF-02E9-47F2-8B14-C74EBA2C2856}">
      <dgm:prSet/>
      <dgm:spPr/>
      <dgm:t>
        <a:bodyPr/>
        <a:lstStyle/>
        <a:p>
          <a:endParaRPr lang="en-US"/>
        </a:p>
      </dgm:t>
    </dgm:pt>
    <dgm:pt modelId="{577BBF4E-985A-4A03-8202-F3128C7F1B7A}">
      <dgm:prSet phldrT="[Text]" custT="1"/>
      <dgm:spPr/>
      <dgm:t>
        <a:bodyPr/>
        <a:lstStyle/>
        <a:p>
          <a:r>
            <a:rPr lang="en-US" sz="1600" dirty="0"/>
            <a:t>October </a:t>
          </a:r>
        </a:p>
        <a:p>
          <a:r>
            <a:rPr lang="en-US" sz="1600" dirty="0"/>
            <a:t>3, 2017</a:t>
          </a:r>
        </a:p>
        <a:p>
          <a:endParaRPr lang="en-US" sz="1200" dirty="0"/>
        </a:p>
        <a:p>
          <a:endParaRPr lang="en-US" sz="1200" dirty="0"/>
        </a:p>
        <a:p>
          <a:r>
            <a:rPr lang="en-US" sz="1600" dirty="0"/>
            <a:t>FTA votes to strike</a:t>
          </a:r>
        </a:p>
      </dgm:t>
    </dgm:pt>
    <dgm:pt modelId="{6F9331ED-D7E7-43E7-BE00-9E729BFB14A3}" type="parTrans" cxnId="{8CA53102-56C2-4431-94D1-1C9645A5B62F}">
      <dgm:prSet/>
      <dgm:spPr/>
      <dgm:t>
        <a:bodyPr/>
        <a:lstStyle/>
        <a:p>
          <a:endParaRPr lang="en-US"/>
        </a:p>
      </dgm:t>
    </dgm:pt>
    <dgm:pt modelId="{16361FAA-3FAB-4EB2-AB4F-A16D7B05C529}" type="sibTrans" cxnId="{8CA53102-56C2-4431-94D1-1C9645A5B62F}">
      <dgm:prSet/>
      <dgm:spPr/>
      <dgm:t>
        <a:bodyPr/>
        <a:lstStyle/>
        <a:p>
          <a:endParaRPr lang="en-US"/>
        </a:p>
      </dgm:t>
    </dgm:pt>
    <dgm:pt modelId="{9251BF1B-1989-4D80-B358-BB08CFD75822}">
      <dgm:prSet custT="1"/>
      <dgm:spPr/>
      <dgm:t>
        <a:bodyPr/>
        <a:lstStyle/>
        <a:p>
          <a:r>
            <a:rPr lang="en-US" sz="1600" dirty="0"/>
            <a:t>September 28, 2017</a:t>
          </a:r>
        </a:p>
        <a:p>
          <a:endParaRPr lang="en-US" sz="1200" dirty="0"/>
        </a:p>
        <a:p>
          <a:endParaRPr lang="en-US" sz="1600" dirty="0"/>
        </a:p>
        <a:p>
          <a:r>
            <a:rPr lang="en-US" sz="1600" dirty="0"/>
            <a:t>District provides updated proposal</a:t>
          </a:r>
          <a:endParaRPr lang="en-US" sz="1200" dirty="0"/>
        </a:p>
      </dgm:t>
    </dgm:pt>
    <dgm:pt modelId="{8AF48B58-BBA7-4456-BAC1-5B8BA0ECCDAC}" type="parTrans" cxnId="{CF843DB6-D29C-488E-B2D0-48723792A7F4}">
      <dgm:prSet/>
      <dgm:spPr/>
      <dgm:t>
        <a:bodyPr/>
        <a:lstStyle/>
        <a:p>
          <a:endParaRPr lang="en-US"/>
        </a:p>
      </dgm:t>
    </dgm:pt>
    <dgm:pt modelId="{B2C4C60C-E499-4C4A-A1C7-9B1E95AC6766}" type="sibTrans" cxnId="{CF843DB6-D29C-488E-B2D0-48723792A7F4}">
      <dgm:prSet/>
      <dgm:spPr/>
      <dgm:t>
        <a:bodyPr/>
        <a:lstStyle/>
        <a:p>
          <a:endParaRPr lang="en-US"/>
        </a:p>
      </dgm:t>
    </dgm:pt>
    <dgm:pt modelId="{BD958E82-A608-404B-A219-D77822CEAEFC}">
      <dgm:prSet custT="1"/>
      <dgm:spPr/>
      <dgm:t>
        <a:bodyPr/>
        <a:lstStyle/>
        <a:p>
          <a:r>
            <a:rPr lang="en-US" sz="1600" dirty="0"/>
            <a:t>October</a:t>
          </a:r>
        </a:p>
        <a:p>
          <a:r>
            <a:rPr lang="en-US" sz="1600" dirty="0"/>
            <a:t> 4, 2017</a:t>
          </a:r>
        </a:p>
        <a:p>
          <a:endParaRPr lang="en-US" sz="1200" dirty="0"/>
        </a:p>
        <a:p>
          <a:r>
            <a:rPr lang="en-US" sz="1600" dirty="0"/>
            <a:t>Emergency Resolution signed and readiness plan  launched</a:t>
          </a:r>
        </a:p>
      </dgm:t>
    </dgm:pt>
    <dgm:pt modelId="{1688482B-ED70-41D4-983D-267C8FE958BB}" type="parTrans" cxnId="{8C03D747-663D-4A2B-8859-24D85161C9DB}">
      <dgm:prSet/>
      <dgm:spPr/>
      <dgm:t>
        <a:bodyPr/>
        <a:lstStyle/>
        <a:p>
          <a:endParaRPr lang="en-US"/>
        </a:p>
      </dgm:t>
    </dgm:pt>
    <dgm:pt modelId="{62F01864-86D2-4F12-B6DE-B0532683EE6E}" type="sibTrans" cxnId="{8C03D747-663D-4A2B-8859-24D85161C9DB}">
      <dgm:prSet/>
      <dgm:spPr/>
      <dgm:t>
        <a:bodyPr/>
        <a:lstStyle/>
        <a:p>
          <a:endParaRPr lang="en-US"/>
        </a:p>
      </dgm:t>
    </dgm:pt>
    <dgm:pt modelId="{F0890977-D956-43E1-8B54-D46226794BF1}" type="pres">
      <dgm:prSet presAssocID="{8111EEF8-23BA-4F7E-B1CE-53D3381FD562}" presName="Name0" presStyleCnt="0">
        <dgm:presLayoutVars>
          <dgm:dir/>
          <dgm:resizeHandles val="exact"/>
        </dgm:presLayoutVars>
      </dgm:prSet>
      <dgm:spPr/>
    </dgm:pt>
    <dgm:pt modelId="{BDC35DFA-81BC-4342-967D-47A9B24D9035}" type="pres">
      <dgm:prSet presAssocID="{8111EEF8-23BA-4F7E-B1CE-53D3381FD562}" presName="bkgdShp" presStyleLbl="alignAccFollowNode1" presStyleIdx="0" presStyleCnt="1" custLinFactNeighborX="-2143" custLinFactNeighborY="3529"/>
      <dgm:spPr/>
    </dgm:pt>
    <dgm:pt modelId="{ACA55939-0C0D-41D3-9B15-DF7A2895EFA0}" type="pres">
      <dgm:prSet presAssocID="{8111EEF8-23BA-4F7E-B1CE-53D3381FD562}" presName="linComp" presStyleCnt="0"/>
      <dgm:spPr/>
    </dgm:pt>
    <dgm:pt modelId="{C6565F69-CBC1-40F4-8709-F11252AD3A1A}" type="pres">
      <dgm:prSet presAssocID="{D6290450-3510-4799-B6A9-7C7A805782E6}" presName="compNode" presStyleCnt="0"/>
      <dgm:spPr/>
    </dgm:pt>
    <dgm:pt modelId="{1503565B-FF13-4907-881E-9FB2E094AC0A}" type="pres">
      <dgm:prSet presAssocID="{D6290450-3510-4799-B6A9-7C7A805782E6}" presName="node" presStyleLbl="node1" presStyleIdx="0" presStyleCnt="5">
        <dgm:presLayoutVars>
          <dgm:bulletEnabled val="1"/>
        </dgm:presLayoutVars>
      </dgm:prSet>
      <dgm:spPr/>
      <dgm:t>
        <a:bodyPr/>
        <a:lstStyle/>
        <a:p>
          <a:endParaRPr lang="en-US"/>
        </a:p>
      </dgm:t>
    </dgm:pt>
    <dgm:pt modelId="{FBFB37B7-EAC1-4B98-B416-16B0E6AF43DD}" type="pres">
      <dgm:prSet presAssocID="{D6290450-3510-4799-B6A9-7C7A805782E6}" presName="invisiNode" presStyleLbl="node1" presStyleIdx="0" presStyleCnt="5"/>
      <dgm:spPr/>
    </dgm:pt>
    <dgm:pt modelId="{0D7F65B9-B705-4979-8BE6-6B389382DA32}" type="pres">
      <dgm:prSet presAssocID="{D6290450-3510-4799-B6A9-7C7A805782E6}"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4ED3186C-2016-48C5-89EA-AB62B023DACF}" type="pres">
      <dgm:prSet presAssocID="{64B9F231-85F4-45E1-8C0D-A43665AABCDD}" presName="sibTrans" presStyleLbl="sibTrans2D1" presStyleIdx="0" presStyleCnt="0"/>
      <dgm:spPr/>
      <dgm:t>
        <a:bodyPr/>
        <a:lstStyle/>
        <a:p>
          <a:endParaRPr lang="en-US"/>
        </a:p>
      </dgm:t>
    </dgm:pt>
    <dgm:pt modelId="{FF048FE5-CDF8-4E99-9707-04A930BF9C05}" type="pres">
      <dgm:prSet presAssocID="{4B6B6EF4-7BE0-40C9-8228-C0C83AE4C1FC}" presName="compNode" presStyleCnt="0"/>
      <dgm:spPr/>
    </dgm:pt>
    <dgm:pt modelId="{E63D28C5-DDD3-4E6D-8EEC-1BA650A0A46F}" type="pres">
      <dgm:prSet presAssocID="{4B6B6EF4-7BE0-40C9-8228-C0C83AE4C1FC}" presName="node" presStyleLbl="node1" presStyleIdx="1" presStyleCnt="5" custLinFactNeighborX="3771" custLinFactNeighborY="0">
        <dgm:presLayoutVars>
          <dgm:bulletEnabled val="1"/>
        </dgm:presLayoutVars>
      </dgm:prSet>
      <dgm:spPr/>
      <dgm:t>
        <a:bodyPr/>
        <a:lstStyle/>
        <a:p>
          <a:endParaRPr lang="en-US"/>
        </a:p>
      </dgm:t>
    </dgm:pt>
    <dgm:pt modelId="{B11E8A86-F231-44C2-BAB8-1FD4FEBB22F5}" type="pres">
      <dgm:prSet presAssocID="{4B6B6EF4-7BE0-40C9-8228-C0C83AE4C1FC}" presName="invisiNode" presStyleLbl="node1" presStyleIdx="1" presStyleCnt="5"/>
      <dgm:spPr/>
    </dgm:pt>
    <dgm:pt modelId="{D0BE3915-1638-4A99-BA08-6933FFA72652}" type="pres">
      <dgm:prSet presAssocID="{4B6B6EF4-7BE0-40C9-8228-C0C83AE4C1FC}" presName="imagNode"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0" r="-10000"/>
          </a:stretch>
        </a:blipFill>
      </dgm:spPr>
    </dgm:pt>
    <dgm:pt modelId="{5C3D109B-D48C-4E4D-91A3-BED0DB10784E}" type="pres">
      <dgm:prSet presAssocID="{ECFB9C12-2544-4622-AEB1-45AAED4F871A}" presName="sibTrans" presStyleLbl="sibTrans2D1" presStyleIdx="0" presStyleCnt="0"/>
      <dgm:spPr/>
      <dgm:t>
        <a:bodyPr/>
        <a:lstStyle/>
        <a:p>
          <a:endParaRPr lang="en-US"/>
        </a:p>
      </dgm:t>
    </dgm:pt>
    <dgm:pt modelId="{68C5E152-BDE5-4D8C-9F51-872E896B1B4E}" type="pres">
      <dgm:prSet presAssocID="{9251BF1B-1989-4D80-B358-BB08CFD75822}" presName="compNode" presStyleCnt="0"/>
      <dgm:spPr/>
    </dgm:pt>
    <dgm:pt modelId="{5F852A14-35BE-44CE-9A45-EDA7F8002DDF}" type="pres">
      <dgm:prSet presAssocID="{9251BF1B-1989-4D80-B358-BB08CFD75822}" presName="node" presStyleLbl="node1" presStyleIdx="2" presStyleCnt="5">
        <dgm:presLayoutVars>
          <dgm:bulletEnabled val="1"/>
        </dgm:presLayoutVars>
      </dgm:prSet>
      <dgm:spPr/>
      <dgm:t>
        <a:bodyPr/>
        <a:lstStyle/>
        <a:p>
          <a:endParaRPr lang="en-US"/>
        </a:p>
      </dgm:t>
    </dgm:pt>
    <dgm:pt modelId="{509805F7-0742-4BC5-B568-E68D865F4AF1}" type="pres">
      <dgm:prSet presAssocID="{9251BF1B-1989-4D80-B358-BB08CFD75822}" presName="invisiNode" presStyleLbl="node1" presStyleIdx="2" presStyleCnt="5"/>
      <dgm:spPr/>
    </dgm:pt>
    <dgm:pt modelId="{673BD0FC-3DA0-4580-9C77-B89218A575BA}" type="pres">
      <dgm:prSet presAssocID="{9251BF1B-1989-4D80-B358-BB08CFD75822}" presName="imagNode" presStyleLbl="fgImgPlace1" presStyleIdx="2" presStyleCnt="5" custScaleX="97665" custScaleY="104006" custLinFactNeighborX="2369" custLinFactNeighborY="-1670"/>
      <dgm:spPr>
        <a:blipFill>
          <a:blip xmlns:r="http://schemas.openxmlformats.org/officeDocument/2006/relationships" r:embed="rId3">
            <a:extLst>
              <a:ext uri="{28A0092B-C50C-407E-A947-70E740481C1C}">
                <a14:useLocalDpi xmlns:a14="http://schemas.microsoft.com/office/drawing/2010/main" val="0"/>
              </a:ext>
            </a:extLst>
          </a:blip>
          <a:srcRect/>
          <a:stretch>
            <a:fillRect l="-40000" r="-40000"/>
          </a:stretch>
        </a:blipFill>
      </dgm:spPr>
    </dgm:pt>
    <dgm:pt modelId="{663EE1E4-97DE-47BA-9008-8D2DDB039D64}" type="pres">
      <dgm:prSet presAssocID="{B2C4C60C-E499-4C4A-A1C7-9B1E95AC6766}" presName="sibTrans" presStyleLbl="sibTrans2D1" presStyleIdx="0" presStyleCnt="0"/>
      <dgm:spPr/>
      <dgm:t>
        <a:bodyPr/>
        <a:lstStyle/>
        <a:p>
          <a:endParaRPr lang="en-US"/>
        </a:p>
      </dgm:t>
    </dgm:pt>
    <dgm:pt modelId="{E0853713-5624-4D09-BEB2-6990151F7DE5}" type="pres">
      <dgm:prSet presAssocID="{577BBF4E-985A-4A03-8202-F3128C7F1B7A}" presName="compNode" presStyleCnt="0"/>
      <dgm:spPr/>
    </dgm:pt>
    <dgm:pt modelId="{F2629AE3-8FA3-494F-94E5-D9BEA7113BB8}" type="pres">
      <dgm:prSet presAssocID="{577BBF4E-985A-4A03-8202-F3128C7F1B7A}" presName="node" presStyleLbl="node1" presStyleIdx="3" presStyleCnt="5">
        <dgm:presLayoutVars>
          <dgm:bulletEnabled val="1"/>
        </dgm:presLayoutVars>
      </dgm:prSet>
      <dgm:spPr/>
      <dgm:t>
        <a:bodyPr/>
        <a:lstStyle/>
        <a:p>
          <a:endParaRPr lang="en-US"/>
        </a:p>
      </dgm:t>
    </dgm:pt>
    <dgm:pt modelId="{971CD510-D29A-4B1F-A80C-B866485B18D9}" type="pres">
      <dgm:prSet presAssocID="{577BBF4E-985A-4A03-8202-F3128C7F1B7A}" presName="invisiNode" presStyleLbl="node1" presStyleIdx="3" presStyleCnt="5"/>
      <dgm:spPr/>
    </dgm:pt>
    <dgm:pt modelId="{359D56F8-0F0A-4186-A711-60D2EA345220}" type="pres">
      <dgm:prSet presAssocID="{577BBF4E-985A-4A03-8202-F3128C7F1B7A}" presName="imagNode" presStyleLbl="fgImgPlace1" presStyleIdx="3" presStyleCnt="5" custLinFactNeighborX="2514" custLinFactNeighborY="3739"/>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dgm:spPr>
    </dgm:pt>
    <dgm:pt modelId="{53CFF232-8B6D-4F89-BBDE-C7FED5691868}" type="pres">
      <dgm:prSet presAssocID="{16361FAA-3FAB-4EB2-AB4F-A16D7B05C529}" presName="sibTrans" presStyleLbl="sibTrans2D1" presStyleIdx="0" presStyleCnt="0"/>
      <dgm:spPr/>
      <dgm:t>
        <a:bodyPr/>
        <a:lstStyle/>
        <a:p>
          <a:endParaRPr lang="en-US"/>
        </a:p>
      </dgm:t>
    </dgm:pt>
    <dgm:pt modelId="{A2532BF1-7A4E-4E1A-9B50-AA5834F1EED8}" type="pres">
      <dgm:prSet presAssocID="{BD958E82-A608-404B-A219-D77822CEAEFC}" presName="compNode" presStyleCnt="0"/>
      <dgm:spPr/>
    </dgm:pt>
    <dgm:pt modelId="{736E371D-0C11-4955-B188-044C684D87DC}" type="pres">
      <dgm:prSet presAssocID="{BD958E82-A608-404B-A219-D77822CEAEFC}" presName="node" presStyleLbl="node1" presStyleIdx="4" presStyleCnt="5">
        <dgm:presLayoutVars>
          <dgm:bulletEnabled val="1"/>
        </dgm:presLayoutVars>
      </dgm:prSet>
      <dgm:spPr/>
      <dgm:t>
        <a:bodyPr/>
        <a:lstStyle/>
        <a:p>
          <a:endParaRPr lang="en-US"/>
        </a:p>
      </dgm:t>
    </dgm:pt>
    <dgm:pt modelId="{B128CBDB-0512-4383-9085-1F1956E73643}" type="pres">
      <dgm:prSet presAssocID="{BD958E82-A608-404B-A219-D77822CEAEFC}" presName="invisiNode" presStyleLbl="node1" presStyleIdx="4" presStyleCnt="5"/>
      <dgm:spPr/>
    </dgm:pt>
    <dgm:pt modelId="{D38E047D-62E9-4AC1-A51D-CD47A0668DA1}" type="pres">
      <dgm:prSet presAssocID="{BD958E82-A608-404B-A219-D77822CEAEFC}" presName="imagNode" presStyleLbl="fgImgPlac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3000" b="-3000"/>
          </a:stretch>
        </a:blipFill>
      </dgm:spPr>
    </dgm:pt>
  </dgm:ptLst>
  <dgm:cxnLst>
    <dgm:cxn modelId="{8CA53102-56C2-4431-94D1-1C9645A5B62F}" srcId="{8111EEF8-23BA-4F7E-B1CE-53D3381FD562}" destId="{577BBF4E-985A-4A03-8202-F3128C7F1B7A}" srcOrd="3" destOrd="0" parTransId="{6F9331ED-D7E7-43E7-BE00-9E729BFB14A3}" sibTransId="{16361FAA-3FAB-4EB2-AB4F-A16D7B05C529}"/>
    <dgm:cxn modelId="{AA11E77C-AF8B-4D20-A75A-FE337C54F614}" type="presOf" srcId="{4B6B6EF4-7BE0-40C9-8228-C0C83AE4C1FC}" destId="{E63D28C5-DDD3-4E6D-8EEC-1BA650A0A46F}" srcOrd="0" destOrd="0" presId="urn:microsoft.com/office/officeart/2005/8/layout/pList2"/>
    <dgm:cxn modelId="{102401CF-02E9-47F2-8B14-C74EBA2C2856}" srcId="{8111EEF8-23BA-4F7E-B1CE-53D3381FD562}" destId="{4B6B6EF4-7BE0-40C9-8228-C0C83AE4C1FC}" srcOrd="1" destOrd="0" parTransId="{4AD7583C-EDE8-4924-899A-82D4364C19A0}" sibTransId="{ECFB9C12-2544-4622-AEB1-45AAED4F871A}"/>
    <dgm:cxn modelId="{106346DF-2BAF-4836-86AF-5B46D8115776}" type="presOf" srcId="{BD958E82-A608-404B-A219-D77822CEAEFC}" destId="{736E371D-0C11-4955-B188-044C684D87DC}" srcOrd="0" destOrd="0" presId="urn:microsoft.com/office/officeart/2005/8/layout/pList2"/>
    <dgm:cxn modelId="{CF843DB6-D29C-488E-B2D0-48723792A7F4}" srcId="{8111EEF8-23BA-4F7E-B1CE-53D3381FD562}" destId="{9251BF1B-1989-4D80-B358-BB08CFD75822}" srcOrd="2" destOrd="0" parTransId="{8AF48B58-BBA7-4456-BAC1-5B8BA0ECCDAC}" sibTransId="{B2C4C60C-E499-4C4A-A1C7-9B1E95AC6766}"/>
    <dgm:cxn modelId="{0AEC1AC4-A515-4745-915B-31EBC9EFD0E7}" type="presOf" srcId="{577BBF4E-985A-4A03-8202-F3128C7F1B7A}" destId="{F2629AE3-8FA3-494F-94E5-D9BEA7113BB8}" srcOrd="0" destOrd="0" presId="urn:microsoft.com/office/officeart/2005/8/layout/pList2"/>
    <dgm:cxn modelId="{29D210E7-0FCF-4A40-9D3F-DCA7D795EC02}" type="presOf" srcId="{D6290450-3510-4799-B6A9-7C7A805782E6}" destId="{1503565B-FF13-4907-881E-9FB2E094AC0A}" srcOrd="0" destOrd="0" presId="urn:microsoft.com/office/officeart/2005/8/layout/pList2"/>
    <dgm:cxn modelId="{CFF83B4E-F28B-41B6-B56D-57B1B092B7A8}" type="presOf" srcId="{9251BF1B-1989-4D80-B358-BB08CFD75822}" destId="{5F852A14-35BE-44CE-9A45-EDA7F8002DDF}" srcOrd="0" destOrd="0" presId="urn:microsoft.com/office/officeart/2005/8/layout/pList2"/>
    <dgm:cxn modelId="{293F6D6D-C159-4E57-B118-3F7DFB7159D4}" type="presOf" srcId="{64B9F231-85F4-45E1-8C0D-A43665AABCDD}" destId="{4ED3186C-2016-48C5-89EA-AB62B023DACF}" srcOrd="0" destOrd="0" presId="urn:microsoft.com/office/officeart/2005/8/layout/pList2"/>
    <dgm:cxn modelId="{ADA00D1A-2978-42CE-AB6C-343311810478}" type="presOf" srcId="{8111EEF8-23BA-4F7E-B1CE-53D3381FD562}" destId="{F0890977-D956-43E1-8B54-D46226794BF1}" srcOrd="0" destOrd="0" presId="urn:microsoft.com/office/officeart/2005/8/layout/pList2"/>
    <dgm:cxn modelId="{102786E7-045B-4874-B932-9CD6BE877801}" type="presOf" srcId="{ECFB9C12-2544-4622-AEB1-45AAED4F871A}" destId="{5C3D109B-D48C-4E4D-91A3-BED0DB10784E}" srcOrd="0" destOrd="0" presId="urn:microsoft.com/office/officeart/2005/8/layout/pList2"/>
    <dgm:cxn modelId="{C7D06B15-0365-474F-8617-1ECB19B3DA24}" type="presOf" srcId="{16361FAA-3FAB-4EB2-AB4F-A16D7B05C529}" destId="{53CFF232-8B6D-4F89-BBDE-C7FED5691868}" srcOrd="0" destOrd="0" presId="urn:microsoft.com/office/officeart/2005/8/layout/pList2"/>
    <dgm:cxn modelId="{7649F63F-B019-45DA-82A8-C8C365FFB118}" type="presOf" srcId="{B2C4C60C-E499-4C4A-A1C7-9B1E95AC6766}" destId="{663EE1E4-97DE-47BA-9008-8D2DDB039D64}" srcOrd="0" destOrd="0" presId="urn:microsoft.com/office/officeart/2005/8/layout/pList2"/>
    <dgm:cxn modelId="{8C03D747-663D-4A2B-8859-24D85161C9DB}" srcId="{8111EEF8-23BA-4F7E-B1CE-53D3381FD562}" destId="{BD958E82-A608-404B-A219-D77822CEAEFC}" srcOrd="4" destOrd="0" parTransId="{1688482B-ED70-41D4-983D-267C8FE958BB}" sibTransId="{62F01864-86D2-4F12-B6DE-B0532683EE6E}"/>
    <dgm:cxn modelId="{28275851-FC0D-43C4-800F-66F3ECFDE8EA}" srcId="{8111EEF8-23BA-4F7E-B1CE-53D3381FD562}" destId="{D6290450-3510-4799-B6A9-7C7A805782E6}" srcOrd="0" destOrd="0" parTransId="{DEFA2CA0-F680-4C07-85C2-C54270B795C2}" sibTransId="{64B9F231-85F4-45E1-8C0D-A43665AABCDD}"/>
    <dgm:cxn modelId="{AFE8087E-2D2D-4204-A3E4-791E2ABB4C91}" type="presParOf" srcId="{F0890977-D956-43E1-8B54-D46226794BF1}" destId="{BDC35DFA-81BC-4342-967D-47A9B24D9035}" srcOrd="0" destOrd="0" presId="urn:microsoft.com/office/officeart/2005/8/layout/pList2"/>
    <dgm:cxn modelId="{5A6478BC-FEE0-4C4F-AF3A-C770348FBD73}" type="presParOf" srcId="{F0890977-D956-43E1-8B54-D46226794BF1}" destId="{ACA55939-0C0D-41D3-9B15-DF7A2895EFA0}" srcOrd="1" destOrd="0" presId="urn:microsoft.com/office/officeart/2005/8/layout/pList2"/>
    <dgm:cxn modelId="{A7846300-BF96-4762-AEC4-F5BA478DAD18}" type="presParOf" srcId="{ACA55939-0C0D-41D3-9B15-DF7A2895EFA0}" destId="{C6565F69-CBC1-40F4-8709-F11252AD3A1A}" srcOrd="0" destOrd="0" presId="urn:microsoft.com/office/officeart/2005/8/layout/pList2"/>
    <dgm:cxn modelId="{505A1726-0908-4947-BE4C-D154B511C7D3}" type="presParOf" srcId="{C6565F69-CBC1-40F4-8709-F11252AD3A1A}" destId="{1503565B-FF13-4907-881E-9FB2E094AC0A}" srcOrd="0" destOrd="0" presId="urn:microsoft.com/office/officeart/2005/8/layout/pList2"/>
    <dgm:cxn modelId="{0801E7F7-BDD8-4B82-AFDE-A92E3E20A43D}" type="presParOf" srcId="{C6565F69-CBC1-40F4-8709-F11252AD3A1A}" destId="{FBFB37B7-EAC1-4B98-B416-16B0E6AF43DD}" srcOrd="1" destOrd="0" presId="urn:microsoft.com/office/officeart/2005/8/layout/pList2"/>
    <dgm:cxn modelId="{296B3D54-A951-45DA-AE50-28B42556D21D}" type="presParOf" srcId="{C6565F69-CBC1-40F4-8709-F11252AD3A1A}" destId="{0D7F65B9-B705-4979-8BE6-6B389382DA32}" srcOrd="2" destOrd="0" presId="urn:microsoft.com/office/officeart/2005/8/layout/pList2"/>
    <dgm:cxn modelId="{CB415399-366D-4703-85A4-F92C7EC2DEA3}" type="presParOf" srcId="{ACA55939-0C0D-41D3-9B15-DF7A2895EFA0}" destId="{4ED3186C-2016-48C5-89EA-AB62B023DACF}" srcOrd="1" destOrd="0" presId="urn:microsoft.com/office/officeart/2005/8/layout/pList2"/>
    <dgm:cxn modelId="{CF5DB3C8-1861-4916-AADF-0B9460C3C58D}" type="presParOf" srcId="{ACA55939-0C0D-41D3-9B15-DF7A2895EFA0}" destId="{FF048FE5-CDF8-4E99-9707-04A930BF9C05}" srcOrd="2" destOrd="0" presId="urn:microsoft.com/office/officeart/2005/8/layout/pList2"/>
    <dgm:cxn modelId="{36DBB77F-DCE6-4128-922D-5C55993CD810}" type="presParOf" srcId="{FF048FE5-CDF8-4E99-9707-04A930BF9C05}" destId="{E63D28C5-DDD3-4E6D-8EEC-1BA650A0A46F}" srcOrd="0" destOrd="0" presId="urn:microsoft.com/office/officeart/2005/8/layout/pList2"/>
    <dgm:cxn modelId="{CE2CE00B-FB1E-46D3-A57B-1CC6630F697B}" type="presParOf" srcId="{FF048FE5-CDF8-4E99-9707-04A930BF9C05}" destId="{B11E8A86-F231-44C2-BAB8-1FD4FEBB22F5}" srcOrd="1" destOrd="0" presId="urn:microsoft.com/office/officeart/2005/8/layout/pList2"/>
    <dgm:cxn modelId="{C6431A8E-6C95-4030-BF63-A1BD88258E02}" type="presParOf" srcId="{FF048FE5-CDF8-4E99-9707-04A930BF9C05}" destId="{D0BE3915-1638-4A99-BA08-6933FFA72652}" srcOrd="2" destOrd="0" presId="urn:microsoft.com/office/officeart/2005/8/layout/pList2"/>
    <dgm:cxn modelId="{700A6E5E-6252-41BF-96D4-75DD7C910DFE}" type="presParOf" srcId="{ACA55939-0C0D-41D3-9B15-DF7A2895EFA0}" destId="{5C3D109B-D48C-4E4D-91A3-BED0DB10784E}" srcOrd="3" destOrd="0" presId="urn:microsoft.com/office/officeart/2005/8/layout/pList2"/>
    <dgm:cxn modelId="{C471C516-1CA7-4E52-B491-5BFAAF16E2D3}" type="presParOf" srcId="{ACA55939-0C0D-41D3-9B15-DF7A2895EFA0}" destId="{68C5E152-BDE5-4D8C-9F51-872E896B1B4E}" srcOrd="4" destOrd="0" presId="urn:microsoft.com/office/officeart/2005/8/layout/pList2"/>
    <dgm:cxn modelId="{4DB9D7FA-C72F-4E40-B5A7-2B8B103E05CD}" type="presParOf" srcId="{68C5E152-BDE5-4D8C-9F51-872E896B1B4E}" destId="{5F852A14-35BE-44CE-9A45-EDA7F8002DDF}" srcOrd="0" destOrd="0" presId="urn:microsoft.com/office/officeart/2005/8/layout/pList2"/>
    <dgm:cxn modelId="{9BCA738A-9304-42BD-B761-FCADF350C74F}" type="presParOf" srcId="{68C5E152-BDE5-4D8C-9F51-872E896B1B4E}" destId="{509805F7-0742-4BC5-B568-E68D865F4AF1}" srcOrd="1" destOrd="0" presId="urn:microsoft.com/office/officeart/2005/8/layout/pList2"/>
    <dgm:cxn modelId="{422BCD7B-5AD8-4AD9-82FF-67A7584ECF4D}" type="presParOf" srcId="{68C5E152-BDE5-4D8C-9F51-872E896B1B4E}" destId="{673BD0FC-3DA0-4580-9C77-B89218A575BA}" srcOrd="2" destOrd="0" presId="urn:microsoft.com/office/officeart/2005/8/layout/pList2"/>
    <dgm:cxn modelId="{83CDFA78-0B05-4614-A32E-ADB74BF6D46A}" type="presParOf" srcId="{ACA55939-0C0D-41D3-9B15-DF7A2895EFA0}" destId="{663EE1E4-97DE-47BA-9008-8D2DDB039D64}" srcOrd="5" destOrd="0" presId="urn:microsoft.com/office/officeart/2005/8/layout/pList2"/>
    <dgm:cxn modelId="{4A03FE41-831B-4582-904C-B305BFEE25A9}" type="presParOf" srcId="{ACA55939-0C0D-41D3-9B15-DF7A2895EFA0}" destId="{E0853713-5624-4D09-BEB2-6990151F7DE5}" srcOrd="6" destOrd="0" presId="urn:microsoft.com/office/officeart/2005/8/layout/pList2"/>
    <dgm:cxn modelId="{F1B131D9-FEB3-4A91-9208-C8589D763C28}" type="presParOf" srcId="{E0853713-5624-4D09-BEB2-6990151F7DE5}" destId="{F2629AE3-8FA3-494F-94E5-D9BEA7113BB8}" srcOrd="0" destOrd="0" presId="urn:microsoft.com/office/officeart/2005/8/layout/pList2"/>
    <dgm:cxn modelId="{2FA9C551-46DB-40D8-914E-B2184790D852}" type="presParOf" srcId="{E0853713-5624-4D09-BEB2-6990151F7DE5}" destId="{971CD510-D29A-4B1F-A80C-B866485B18D9}" srcOrd="1" destOrd="0" presId="urn:microsoft.com/office/officeart/2005/8/layout/pList2"/>
    <dgm:cxn modelId="{CBFD62F9-9B5F-40FD-BFA7-392BE22F7472}" type="presParOf" srcId="{E0853713-5624-4D09-BEB2-6990151F7DE5}" destId="{359D56F8-0F0A-4186-A711-60D2EA345220}" srcOrd="2" destOrd="0" presId="urn:microsoft.com/office/officeart/2005/8/layout/pList2"/>
    <dgm:cxn modelId="{D933EAF8-397E-4E16-AFD4-7586FED6CBF9}" type="presParOf" srcId="{ACA55939-0C0D-41D3-9B15-DF7A2895EFA0}" destId="{53CFF232-8B6D-4F89-BBDE-C7FED5691868}" srcOrd="7" destOrd="0" presId="urn:microsoft.com/office/officeart/2005/8/layout/pList2"/>
    <dgm:cxn modelId="{D7C20A71-6268-4DBA-9157-EAF81F75FC89}" type="presParOf" srcId="{ACA55939-0C0D-41D3-9B15-DF7A2895EFA0}" destId="{A2532BF1-7A4E-4E1A-9B50-AA5834F1EED8}" srcOrd="8" destOrd="0" presId="urn:microsoft.com/office/officeart/2005/8/layout/pList2"/>
    <dgm:cxn modelId="{B5DEE159-DA81-4ECA-A489-8CEB343A6D0B}" type="presParOf" srcId="{A2532BF1-7A4E-4E1A-9B50-AA5834F1EED8}" destId="{736E371D-0C11-4955-B188-044C684D87DC}" srcOrd="0" destOrd="0" presId="urn:microsoft.com/office/officeart/2005/8/layout/pList2"/>
    <dgm:cxn modelId="{2BCF0606-A27E-4C45-9E10-FE9188B3795D}" type="presParOf" srcId="{A2532BF1-7A4E-4E1A-9B50-AA5834F1EED8}" destId="{B128CBDB-0512-4383-9085-1F1956E73643}" srcOrd="1" destOrd="0" presId="urn:microsoft.com/office/officeart/2005/8/layout/pList2"/>
    <dgm:cxn modelId="{9273D0A5-7B14-445F-9CED-124CA54D1265}" type="presParOf" srcId="{A2532BF1-7A4E-4E1A-9B50-AA5834F1EED8}" destId="{D38E047D-62E9-4AC1-A51D-CD47A0668DA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A3CF6E-9ABC-4B92-B1C7-4894955894F5}" type="doc">
      <dgm:prSet loTypeId="urn:microsoft.com/office/officeart/2005/8/layout/radial6" loCatId="cycle" qsTypeId="urn:microsoft.com/office/officeart/2005/8/quickstyle/3d1" qsCatId="3D" csTypeId="urn:microsoft.com/office/officeart/2005/8/colors/colorful3" csCatId="colorful" phldr="1"/>
      <dgm:spPr/>
      <dgm:t>
        <a:bodyPr/>
        <a:lstStyle/>
        <a:p>
          <a:endParaRPr lang="en-US"/>
        </a:p>
      </dgm:t>
    </dgm:pt>
    <dgm:pt modelId="{0EE925EF-A374-4105-9ADA-32D97944AF73}">
      <dgm:prSet phldrT="[Text]"/>
      <dgm:spPr/>
      <dgm:t>
        <a:bodyPr/>
        <a:lstStyle/>
        <a:p>
          <a:r>
            <a:rPr lang="en-US" dirty="0"/>
            <a:t>Developed Work Stoppage Manual</a:t>
          </a:r>
        </a:p>
      </dgm:t>
    </dgm:pt>
    <dgm:pt modelId="{4A1565BB-4B7F-4CBE-97C1-FBBDF7580A57}" type="parTrans" cxnId="{51BC18EF-880F-48D4-AC0C-C58A2F422ED9}">
      <dgm:prSet/>
      <dgm:spPr/>
      <dgm:t>
        <a:bodyPr/>
        <a:lstStyle/>
        <a:p>
          <a:endParaRPr lang="en-US"/>
        </a:p>
      </dgm:t>
    </dgm:pt>
    <dgm:pt modelId="{38FBBF21-D10A-493A-80C2-BCADF83107FE}" type="sibTrans" cxnId="{51BC18EF-880F-48D4-AC0C-C58A2F422ED9}">
      <dgm:prSet/>
      <dgm:spPr/>
      <dgm:t>
        <a:bodyPr/>
        <a:lstStyle/>
        <a:p>
          <a:endParaRPr lang="en-US"/>
        </a:p>
      </dgm:t>
    </dgm:pt>
    <dgm:pt modelId="{4BC46CB5-061B-42E5-8E5A-3DCF8DFFF56C}">
      <dgm:prSet phldrT="[Text]"/>
      <dgm:spPr/>
      <dgm:t>
        <a:bodyPr/>
        <a:lstStyle/>
        <a:p>
          <a:r>
            <a:rPr lang="en-US" dirty="0"/>
            <a:t>Weekly Readiness Team Meetings</a:t>
          </a:r>
        </a:p>
      </dgm:t>
    </dgm:pt>
    <dgm:pt modelId="{FEDE313A-0404-4BA8-A97E-69D850FF54A6}" type="parTrans" cxnId="{47AB0559-D6E6-4D5E-BC8A-83DA93470E05}">
      <dgm:prSet/>
      <dgm:spPr/>
      <dgm:t>
        <a:bodyPr/>
        <a:lstStyle/>
        <a:p>
          <a:endParaRPr lang="en-US"/>
        </a:p>
      </dgm:t>
    </dgm:pt>
    <dgm:pt modelId="{9814CE9D-46BC-4C66-A9AE-6CDEB8E4F6DF}" type="sibTrans" cxnId="{47AB0559-D6E6-4D5E-BC8A-83DA93470E05}">
      <dgm:prSet/>
      <dgm:spPr/>
      <dgm:t>
        <a:bodyPr/>
        <a:lstStyle/>
        <a:p>
          <a:endParaRPr lang="en-US"/>
        </a:p>
      </dgm:t>
    </dgm:pt>
    <dgm:pt modelId="{50FED98D-B7F7-488F-8670-0EA149AE69F7}">
      <dgm:prSet phldrT="[Text]"/>
      <dgm:spPr/>
      <dgm:t>
        <a:bodyPr/>
        <a:lstStyle/>
        <a:p>
          <a:r>
            <a:rPr lang="en-US" dirty="0"/>
            <a:t>Weekly Lead Readiness Meetings</a:t>
          </a:r>
        </a:p>
      </dgm:t>
    </dgm:pt>
    <dgm:pt modelId="{C2C61803-80BB-4B80-8AF0-EF15F63AB621}" type="parTrans" cxnId="{2303BA5E-EC16-4D7E-821F-A715437B2E34}">
      <dgm:prSet/>
      <dgm:spPr/>
      <dgm:t>
        <a:bodyPr/>
        <a:lstStyle/>
        <a:p>
          <a:endParaRPr lang="en-US"/>
        </a:p>
      </dgm:t>
    </dgm:pt>
    <dgm:pt modelId="{FF028C0D-A8EE-44C2-84A3-266B0AC84C7D}" type="sibTrans" cxnId="{2303BA5E-EC16-4D7E-821F-A715437B2E34}">
      <dgm:prSet/>
      <dgm:spPr/>
      <dgm:t>
        <a:bodyPr/>
        <a:lstStyle/>
        <a:p>
          <a:endParaRPr lang="en-US"/>
        </a:p>
      </dgm:t>
    </dgm:pt>
    <dgm:pt modelId="{1ED3528C-7B8D-434C-BC63-DFB16FD822A6}">
      <dgm:prSet phldrT="[Text]"/>
      <dgm:spPr/>
      <dgm:t>
        <a:bodyPr/>
        <a:lstStyle/>
        <a:p>
          <a:r>
            <a:rPr lang="en-US" dirty="0"/>
            <a:t>Weekly Cabinet Updates</a:t>
          </a:r>
        </a:p>
      </dgm:t>
    </dgm:pt>
    <dgm:pt modelId="{230B91B4-89D8-4F5F-BF30-E8E47516C745}" type="parTrans" cxnId="{1238670B-938D-44C1-A122-01968299830C}">
      <dgm:prSet/>
      <dgm:spPr/>
      <dgm:t>
        <a:bodyPr/>
        <a:lstStyle/>
        <a:p>
          <a:endParaRPr lang="en-US"/>
        </a:p>
      </dgm:t>
    </dgm:pt>
    <dgm:pt modelId="{AC4D7B3F-78CB-45F6-80E6-260146C06F5C}" type="sibTrans" cxnId="{1238670B-938D-44C1-A122-01968299830C}">
      <dgm:prSet/>
      <dgm:spPr/>
      <dgm:t>
        <a:bodyPr/>
        <a:lstStyle/>
        <a:p>
          <a:endParaRPr lang="en-US"/>
        </a:p>
      </dgm:t>
    </dgm:pt>
    <dgm:pt modelId="{2978F4D6-C1E7-4160-9C5B-9D464FF4FA07}">
      <dgm:prSet phldrT="[Text]"/>
      <dgm:spPr/>
      <dgm:t>
        <a:bodyPr/>
        <a:lstStyle/>
        <a:p>
          <a:r>
            <a:rPr lang="en-US" dirty="0"/>
            <a:t>Held Weekly Principal Meetings</a:t>
          </a:r>
        </a:p>
      </dgm:t>
    </dgm:pt>
    <dgm:pt modelId="{A753A9E0-6D31-4BEF-8C8A-2D1B016AF516}" type="parTrans" cxnId="{125540F6-E0A8-4951-A954-C3CC66944CA1}">
      <dgm:prSet/>
      <dgm:spPr/>
      <dgm:t>
        <a:bodyPr/>
        <a:lstStyle/>
        <a:p>
          <a:endParaRPr lang="en-US"/>
        </a:p>
      </dgm:t>
    </dgm:pt>
    <dgm:pt modelId="{A66801C1-EFD1-4788-91BA-0AE9361293F1}" type="sibTrans" cxnId="{125540F6-E0A8-4951-A954-C3CC66944CA1}">
      <dgm:prSet/>
      <dgm:spPr/>
      <dgm:t>
        <a:bodyPr/>
        <a:lstStyle/>
        <a:p>
          <a:endParaRPr lang="en-US"/>
        </a:p>
      </dgm:t>
    </dgm:pt>
    <dgm:pt modelId="{374F13CE-2254-4C80-86EA-B1D4AE684CCA}" type="pres">
      <dgm:prSet presAssocID="{A8A3CF6E-9ABC-4B92-B1C7-4894955894F5}" presName="Name0" presStyleCnt="0">
        <dgm:presLayoutVars>
          <dgm:chMax val="1"/>
          <dgm:dir/>
          <dgm:animLvl val="ctr"/>
          <dgm:resizeHandles val="exact"/>
        </dgm:presLayoutVars>
      </dgm:prSet>
      <dgm:spPr/>
      <dgm:t>
        <a:bodyPr/>
        <a:lstStyle/>
        <a:p>
          <a:endParaRPr lang="en-US"/>
        </a:p>
      </dgm:t>
    </dgm:pt>
    <dgm:pt modelId="{235B3405-D643-455E-A6F5-D8AAC7BE6484}" type="pres">
      <dgm:prSet presAssocID="{0EE925EF-A374-4105-9ADA-32D97944AF73}" presName="centerShape" presStyleLbl="node0" presStyleIdx="0" presStyleCnt="1" custLinFactNeighborX="-1775"/>
      <dgm:spPr/>
      <dgm:t>
        <a:bodyPr/>
        <a:lstStyle/>
        <a:p>
          <a:endParaRPr lang="en-US"/>
        </a:p>
      </dgm:t>
    </dgm:pt>
    <dgm:pt modelId="{DFDA92E4-5BA8-4A31-9229-85CA00812E20}" type="pres">
      <dgm:prSet presAssocID="{4BC46CB5-061B-42E5-8E5A-3DCF8DFFF56C}" presName="node" presStyleLbl="node1" presStyleIdx="0" presStyleCnt="4">
        <dgm:presLayoutVars>
          <dgm:bulletEnabled val="1"/>
        </dgm:presLayoutVars>
      </dgm:prSet>
      <dgm:spPr/>
      <dgm:t>
        <a:bodyPr/>
        <a:lstStyle/>
        <a:p>
          <a:endParaRPr lang="en-US"/>
        </a:p>
      </dgm:t>
    </dgm:pt>
    <dgm:pt modelId="{247E498B-072E-431B-A904-D40243EF0C58}" type="pres">
      <dgm:prSet presAssocID="{4BC46CB5-061B-42E5-8E5A-3DCF8DFFF56C}" presName="dummy" presStyleCnt="0"/>
      <dgm:spPr/>
    </dgm:pt>
    <dgm:pt modelId="{8E1B6CD2-3A48-4090-A970-C1A507DF34AA}" type="pres">
      <dgm:prSet presAssocID="{9814CE9D-46BC-4C66-A9AE-6CDEB8E4F6DF}" presName="sibTrans" presStyleLbl="sibTrans2D1" presStyleIdx="0" presStyleCnt="4"/>
      <dgm:spPr/>
      <dgm:t>
        <a:bodyPr/>
        <a:lstStyle/>
        <a:p>
          <a:endParaRPr lang="en-US"/>
        </a:p>
      </dgm:t>
    </dgm:pt>
    <dgm:pt modelId="{C07A9A98-2820-40A4-850B-1D715CAF722E}" type="pres">
      <dgm:prSet presAssocID="{50FED98D-B7F7-488F-8670-0EA149AE69F7}" presName="node" presStyleLbl="node1" presStyleIdx="1" presStyleCnt="4">
        <dgm:presLayoutVars>
          <dgm:bulletEnabled val="1"/>
        </dgm:presLayoutVars>
      </dgm:prSet>
      <dgm:spPr/>
      <dgm:t>
        <a:bodyPr/>
        <a:lstStyle/>
        <a:p>
          <a:endParaRPr lang="en-US"/>
        </a:p>
      </dgm:t>
    </dgm:pt>
    <dgm:pt modelId="{D6D7FAFE-F4EC-4463-8B9D-936F149C70D5}" type="pres">
      <dgm:prSet presAssocID="{50FED98D-B7F7-488F-8670-0EA149AE69F7}" presName="dummy" presStyleCnt="0"/>
      <dgm:spPr/>
    </dgm:pt>
    <dgm:pt modelId="{6A3E3EAB-6D9B-4409-A540-8A9A32403A44}" type="pres">
      <dgm:prSet presAssocID="{FF028C0D-A8EE-44C2-84A3-266B0AC84C7D}" presName="sibTrans" presStyleLbl="sibTrans2D1" presStyleIdx="1" presStyleCnt="4"/>
      <dgm:spPr/>
      <dgm:t>
        <a:bodyPr/>
        <a:lstStyle/>
        <a:p>
          <a:endParaRPr lang="en-US"/>
        </a:p>
      </dgm:t>
    </dgm:pt>
    <dgm:pt modelId="{0A6A8AFE-A256-4D7B-B530-5927A759C2C4}" type="pres">
      <dgm:prSet presAssocID="{1ED3528C-7B8D-434C-BC63-DFB16FD822A6}" presName="node" presStyleLbl="node1" presStyleIdx="2" presStyleCnt="4">
        <dgm:presLayoutVars>
          <dgm:bulletEnabled val="1"/>
        </dgm:presLayoutVars>
      </dgm:prSet>
      <dgm:spPr/>
      <dgm:t>
        <a:bodyPr/>
        <a:lstStyle/>
        <a:p>
          <a:endParaRPr lang="en-US"/>
        </a:p>
      </dgm:t>
    </dgm:pt>
    <dgm:pt modelId="{07047E89-050C-4C5B-8C43-E1701FF74D6B}" type="pres">
      <dgm:prSet presAssocID="{1ED3528C-7B8D-434C-BC63-DFB16FD822A6}" presName="dummy" presStyleCnt="0"/>
      <dgm:spPr/>
    </dgm:pt>
    <dgm:pt modelId="{3FBAC41C-7BA2-4523-83CE-503E68CD9274}" type="pres">
      <dgm:prSet presAssocID="{AC4D7B3F-78CB-45F6-80E6-260146C06F5C}" presName="sibTrans" presStyleLbl="sibTrans2D1" presStyleIdx="2" presStyleCnt="4"/>
      <dgm:spPr/>
      <dgm:t>
        <a:bodyPr/>
        <a:lstStyle/>
        <a:p>
          <a:endParaRPr lang="en-US"/>
        </a:p>
      </dgm:t>
    </dgm:pt>
    <dgm:pt modelId="{52F5D6A2-2A8B-4E05-AEB5-202E642D0146}" type="pres">
      <dgm:prSet presAssocID="{2978F4D6-C1E7-4160-9C5B-9D464FF4FA07}" presName="node" presStyleLbl="node1" presStyleIdx="3" presStyleCnt="4">
        <dgm:presLayoutVars>
          <dgm:bulletEnabled val="1"/>
        </dgm:presLayoutVars>
      </dgm:prSet>
      <dgm:spPr/>
      <dgm:t>
        <a:bodyPr/>
        <a:lstStyle/>
        <a:p>
          <a:endParaRPr lang="en-US"/>
        </a:p>
      </dgm:t>
    </dgm:pt>
    <dgm:pt modelId="{67DBB604-8638-4A58-8CFC-9F6C3C89CFC5}" type="pres">
      <dgm:prSet presAssocID="{2978F4D6-C1E7-4160-9C5B-9D464FF4FA07}" presName="dummy" presStyleCnt="0"/>
      <dgm:spPr/>
    </dgm:pt>
    <dgm:pt modelId="{EFC99BF7-083E-4A6C-B662-ED05D57B9416}" type="pres">
      <dgm:prSet presAssocID="{A66801C1-EFD1-4788-91BA-0AE9361293F1}" presName="sibTrans" presStyleLbl="sibTrans2D1" presStyleIdx="3" presStyleCnt="4"/>
      <dgm:spPr/>
      <dgm:t>
        <a:bodyPr/>
        <a:lstStyle/>
        <a:p>
          <a:endParaRPr lang="en-US"/>
        </a:p>
      </dgm:t>
    </dgm:pt>
  </dgm:ptLst>
  <dgm:cxnLst>
    <dgm:cxn modelId="{23A62BAF-D831-4BF7-9421-E9837D334E28}" type="presOf" srcId="{50FED98D-B7F7-488F-8670-0EA149AE69F7}" destId="{C07A9A98-2820-40A4-850B-1D715CAF722E}" srcOrd="0" destOrd="0" presId="urn:microsoft.com/office/officeart/2005/8/layout/radial6"/>
    <dgm:cxn modelId="{125540F6-E0A8-4951-A954-C3CC66944CA1}" srcId="{0EE925EF-A374-4105-9ADA-32D97944AF73}" destId="{2978F4D6-C1E7-4160-9C5B-9D464FF4FA07}" srcOrd="3" destOrd="0" parTransId="{A753A9E0-6D31-4BEF-8C8A-2D1B016AF516}" sibTransId="{A66801C1-EFD1-4788-91BA-0AE9361293F1}"/>
    <dgm:cxn modelId="{2303BA5E-EC16-4D7E-821F-A715437B2E34}" srcId="{0EE925EF-A374-4105-9ADA-32D97944AF73}" destId="{50FED98D-B7F7-488F-8670-0EA149AE69F7}" srcOrd="1" destOrd="0" parTransId="{C2C61803-80BB-4B80-8AF0-EF15F63AB621}" sibTransId="{FF028C0D-A8EE-44C2-84A3-266B0AC84C7D}"/>
    <dgm:cxn modelId="{1238670B-938D-44C1-A122-01968299830C}" srcId="{0EE925EF-A374-4105-9ADA-32D97944AF73}" destId="{1ED3528C-7B8D-434C-BC63-DFB16FD822A6}" srcOrd="2" destOrd="0" parTransId="{230B91B4-89D8-4F5F-BF30-E8E47516C745}" sibTransId="{AC4D7B3F-78CB-45F6-80E6-260146C06F5C}"/>
    <dgm:cxn modelId="{69D99570-A385-4A3D-BB99-991396723991}" type="presOf" srcId="{A66801C1-EFD1-4788-91BA-0AE9361293F1}" destId="{EFC99BF7-083E-4A6C-B662-ED05D57B9416}" srcOrd="0" destOrd="0" presId="urn:microsoft.com/office/officeart/2005/8/layout/radial6"/>
    <dgm:cxn modelId="{BEBDED60-5336-4F4A-B5D8-907B48DADDC1}" type="presOf" srcId="{9814CE9D-46BC-4C66-A9AE-6CDEB8E4F6DF}" destId="{8E1B6CD2-3A48-4090-A970-C1A507DF34AA}" srcOrd="0" destOrd="0" presId="urn:microsoft.com/office/officeart/2005/8/layout/radial6"/>
    <dgm:cxn modelId="{9A5E0DAD-8DC0-41D8-A94E-861B42B266E1}" type="presOf" srcId="{4BC46CB5-061B-42E5-8E5A-3DCF8DFFF56C}" destId="{DFDA92E4-5BA8-4A31-9229-85CA00812E20}" srcOrd="0" destOrd="0" presId="urn:microsoft.com/office/officeart/2005/8/layout/radial6"/>
    <dgm:cxn modelId="{47AB0559-D6E6-4D5E-BC8A-83DA93470E05}" srcId="{0EE925EF-A374-4105-9ADA-32D97944AF73}" destId="{4BC46CB5-061B-42E5-8E5A-3DCF8DFFF56C}" srcOrd="0" destOrd="0" parTransId="{FEDE313A-0404-4BA8-A97E-69D850FF54A6}" sibTransId="{9814CE9D-46BC-4C66-A9AE-6CDEB8E4F6DF}"/>
    <dgm:cxn modelId="{F0194DEB-93EF-4D7B-9BCC-C1E7992AE345}" type="presOf" srcId="{0EE925EF-A374-4105-9ADA-32D97944AF73}" destId="{235B3405-D643-455E-A6F5-D8AAC7BE6484}" srcOrd="0" destOrd="0" presId="urn:microsoft.com/office/officeart/2005/8/layout/radial6"/>
    <dgm:cxn modelId="{2326A535-1543-4703-A68B-B68A2BD822D5}" type="presOf" srcId="{A8A3CF6E-9ABC-4B92-B1C7-4894955894F5}" destId="{374F13CE-2254-4C80-86EA-B1D4AE684CCA}" srcOrd="0" destOrd="0" presId="urn:microsoft.com/office/officeart/2005/8/layout/radial6"/>
    <dgm:cxn modelId="{6F62020B-0DE1-4D9A-9816-ECC0C4731989}" type="presOf" srcId="{AC4D7B3F-78CB-45F6-80E6-260146C06F5C}" destId="{3FBAC41C-7BA2-4523-83CE-503E68CD9274}" srcOrd="0" destOrd="0" presId="urn:microsoft.com/office/officeart/2005/8/layout/radial6"/>
    <dgm:cxn modelId="{F6B41AD2-DDD3-4015-BBE7-52EE920A6EBA}" type="presOf" srcId="{2978F4D6-C1E7-4160-9C5B-9D464FF4FA07}" destId="{52F5D6A2-2A8B-4E05-AEB5-202E642D0146}" srcOrd="0" destOrd="0" presId="urn:microsoft.com/office/officeart/2005/8/layout/radial6"/>
    <dgm:cxn modelId="{E416142D-8C3D-4C96-A9D3-EC67B595B67E}" type="presOf" srcId="{FF028C0D-A8EE-44C2-84A3-266B0AC84C7D}" destId="{6A3E3EAB-6D9B-4409-A540-8A9A32403A44}" srcOrd="0" destOrd="0" presId="urn:microsoft.com/office/officeart/2005/8/layout/radial6"/>
    <dgm:cxn modelId="{51BC18EF-880F-48D4-AC0C-C58A2F422ED9}" srcId="{A8A3CF6E-9ABC-4B92-B1C7-4894955894F5}" destId="{0EE925EF-A374-4105-9ADA-32D97944AF73}" srcOrd="0" destOrd="0" parTransId="{4A1565BB-4B7F-4CBE-97C1-FBBDF7580A57}" sibTransId="{38FBBF21-D10A-493A-80C2-BCADF83107FE}"/>
    <dgm:cxn modelId="{B588DF62-798F-4DAF-A611-56B05A1246DF}" type="presOf" srcId="{1ED3528C-7B8D-434C-BC63-DFB16FD822A6}" destId="{0A6A8AFE-A256-4D7B-B530-5927A759C2C4}" srcOrd="0" destOrd="0" presId="urn:microsoft.com/office/officeart/2005/8/layout/radial6"/>
    <dgm:cxn modelId="{E50BD3F9-A3E2-43E8-9824-0E93818367B1}" type="presParOf" srcId="{374F13CE-2254-4C80-86EA-B1D4AE684CCA}" destId="{235B3405-D643-455E-A6F5-D8AAC7BE6484}" srcOrd="0" destOrd="0" presId="urn:microsoft.com/office/officeart/2005/8/layout/radial6"/>
    <dgm:cxn modelId="{453045A5-6A75-48AB-95E8-B5F796EC6A21}" type="presParOf" srcId="{374F13CE-2254-4C80-86EA-B1D4AE684CCA}" destId="{DFDA92E4-5BA8-4A31-9229-85CA00812E20}" srcOrd="1" destOrd="0" presId="urn:microsoft.com/office/officeart/2005/8/layout/radial6"/>
    <dgm:cxn modelId="{9052E2A1-C00C-4AEB-9DE3-376BB05AC02E}" type="presParOf" srcId="{374F13CE-2254-4C80-86EA-B1D4AE684CCA}" destId="{247E498B-072E-431B-A904-D40243EF0C58}" srcOrd="2" destOrd="0" presId="urn:microsoft.com/office/officeart/2005/8/layout/radial6"/>
    <dgm:cxn modelId="{3A67889E-479C-415D-975B-871F03BB0F46}" type="presParOf" srcId="{374F13CE-2254-4C80-86EA-B1D4AE684CCA}" destId="{8E1B6CD2-3A48-4090-A970-C1A507DF34AA}" srcOrd="3" destOrd="0" presId="urn:microsoft.com/office/officeart/2005/8/layout/radial6"/>
    <dgm:cxn modelId="{6029709E-4852-4B1E-8F36-AFD70759FE50}" type="presParOf" srcId="{374F13CE-2254-4C80-86EA-B1D4AE684CCA}" destId="{C07A9A98-2820-40A4-850B-1D715CAF722E}" srcOrd="4" destOrd="0" presId="urn:microsoft.com/office/officeart/2005/8/layout/radial6"/>
    <dgm:cxn modelId="{9D99F21B-1EEB-45D6-B16A-F988A7A9537F}" type="presParOf" srcId="{374F13CE-2254-4C80-86EA-B1D4AE684CCA}" destId="{D6D7FAFE-F4EC-4463-8B9D-936F149C70D5}" srcOrd="5" destOrd="0" presId="urn:microsoft.com/office/officeart/2005/8/layout/radial6"/>
    <dgm:cxn modelId="{6E5FF830-A096-435C-B585-699159EF6C1B}" type="presParOf" srcId="{374F13CE-2254-4C80-86EA-B1D4AE684CCA}" destId="{6A3E3EAB-6D9B-4409-A540-8A9A32403A44}" srcOrd="6" destOrd="0" presId="urn:microsoft.com/office/officeart/2005/8/layout/radial6"/>
    <dgm:cxn modelId="{FD11D340-D05C-49A4-AD44-0F2764F491FF}" type="presParOf" srcId="{374F13CE-2254-4C80-86EA-B1D4AE684CCA}" destId="{0A6A8AFE-A256-4D7B-B530-5927A759C2C4}" srcOrd="7" destOrd="0" presId="urn:microsoft.com/office/officeart/2005/8/layout/radial6"/>
    <dgm:cxn modelId="{538B10B1-08FF-4F17-8EE0-1039756142C1}" type="presParOf" srcId="{374F13CE-2254-4C80-86EA-B1D4AE684CCA}" destId="{07047E89-050C-4C5B-8C43-E1701FF74D6B}" srcOrd="8" destOrd="0" presId="urn:microsoft.com/office/officeart/2005/8/layout/radial6"/>
    <dgm:cxn modelId="{57BB41C5-A61B-4FD5-B56E-DF5B656F0713}" type="presParOf" srcId="{374F13CE-2254-4C80-86EA-B1D4AE684CCA}" destId="{3FBAC41C-7BA2-4523-83CE-503E68CD9274}" srcOrd="9" destOrd="0" presId="urn:microsoft.com/office/officeart/2005/8/layout/radial6"/>
    <dgm:cxn modelId="{4A4277D9-1204-4078-A569-17BC420E5528}" type="presParOf" srcId="{374F13CE-2254-4C80-86EA-B1D4AE684CCA}" destId="{52F5D6A2-2A8B-4E05-AEB5-202E642D0146}" srcOrd="10" destOrd="0" presId="urn:microsoft.com/office/officeart/2005/8/layout/radial6"/>
    <dgm:cxn modelId="{8932FC2E-7016-4BFF-AC0C-20047FEE4FF7}" type="presParOf" srcId="{374F13CE-2254-4C80-86EA-B1D4AE684CCA}" destId="{67DBB604-8638-4A58-8CFC-9F6C3C89CFC5}" srcOrd="11" destOrd="0" presId="urn:microsoft.com/office/officeart/2005/8/layout/radial6"/>
    <dgm:cxn modelId="{BA267EB5-4699-4AFF-800D-E8CA46F32F56}" type="presParOf" srcId="{374F13CE-2254-4C80-86EA-B1D4AE684CCA}" destId="{EFC99BF7-083E-4A6C-B662-ED05D57B9416}"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A260F-FADC-4EA8-B52D-8B9364DF2BB8}">
      <dsp:nvSpPr>
        <dsp:cNvPr id="0" name=""/>
        <dsp:cNvSpPr/>
      </dsp:nvSpPr>
      <dsp:spPr>
        <a:xfrm>
          <a:off x="0" y="0"/>
          <a:ext cx="8904001" cy="1954455"/>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AB2B17-92F2-46BF-A7A6-BB958A05E64E}">
      <dsp:nvSpPr>
        <dsp:cNvPr id="0" name=""/>
        <dsp:cNvSpPr/>
      </dsp:nvSpPr>
      <dsp:spPr>
        <a:xfrm>
          <a:off x="337551" y="265051"/>
          <a:ext cx="1483507" cy="1433267"/>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80BF23-1C58-443D-AF87-17B86BC1D5EB}">
      <dsp:nvSpPr>
        <dsp:cNvPr id="0" name=""/>
        <dsp:cNvSpPr/>
      </dsp:nvSpPr>
      <dsp:spPr>
        <a:xfrm rot="10800000">
          <a:off x="270326" y="1954455"/>
          <a:ext cx="1835914" cy="2388779"/>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b="1" kern="1200" dirty="0"/>
            <a:t>July </a:t>
          </a:r>
        </a:p>
        <a:p>
          <a:pPr lvl="0" algn="ctr" defTabSz="711200">
            <a:lnSpc>
              <a:spcPct val="90000"/>
            </a:lnSpc>
            <a:spcBef>
              <a:spcPct val="0"/>
            </a:spcBef>
            <a:spcAft>
              <a:spcPct val="35000"/>
            </a:spcAft>
          </a:pPr>
          <a:r>
            <a:rPr lang="en-US" sz="1600" b="1" kern="1200" dirty="0"/>
            <a:t>2016 </a:t>
          </a:r>
        </a:p>
        <a:p>
          <a:pPr lvl="0" algn="ctr" defTabSz="711200">
            <a:lnSpc>
              <a:spcPct val="90000"/>
            </a:lnSpc>
            <a:spcBef>
              <a:spcPct val="0"/>
            </a:spcBef>
            <a:spcAft>
              <a:spcPct val="35000"/>
            </a:spcAft>
          </a:pPr>
          <a:endParaRPr lang="en-US" sz="1600" kern="1200" dirty="0"/>
        </a:p>
        <a:p>
          <a:pPr lvl="0" algn="ctr" defTabSz="711200">
            <a:lnSpc>
              <a:spcPct val="90000"/>
            </a:lnSpc>
            <a:spcBef>
              <a:spcPct val="0"/>
            </a:spcBef>
            <a:spcAft>
              <a:spcPct val="35000"/>
            </a:spcAft>
          </a:pPr>
          <a:r>
            <a:rPr lang="en-US" sz="1600" kern="1200" dirty="0"/>
            <a:t>Negotiations began; talk of “strike”</a:t>
          </a:r>
        </a:p>
      </dsp:txBody>
      <dsp:txXfrm rot="10800000">
        <a:off x="326787" y="1954455"/>
        <a:ext cx="1722992" cy="2332318"/>
      </dsp:txXfrm>
    </dsp:sp>
    <dsp:sp modelId="{CA42CBF0-8FD5-42A1-9852-8B9CCBF0656C}">
      <dsp:nvSpPr>
        <dsp:cNvPr id="0" name=""/>
        <dsp:cNvSpPr/>
      </dsp:nvSpPr>
      <dsp:spPr>
        <a:xfrm>
          <a:off x="2180120" y="227270"/>
          <a:ext cx="1483507" cy="1433267"/>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8A46A1-FE52-4CD0-8B0F-C5C8D1C866A1}">
      <dsp:nvSpPr>
        <dsp:cNvPr id="0" name=""/>
        <dsp:cNvSpPr/>
      </dsp:nvSpPr>
      <dsp:spPr>
        <a:xfrm rot="10800000">
          <a:off x="2254592" y="1954455"/>
          <a:ext cx="1483507" cy="2388779"/>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b="1" kern="1200" dirty="0"/>
            <a:t>February 2017</a:t>
          </a:r>
        </a:p>
        <a:p>
          <a:pPr lvl="0" algn="ctr" defTabSz="711200">
            <a:lnSpc>
              <a:spcPct val="90000"/>
            </a:lnSpc>
            <a:spcBef>
              <a:spcPct val="0"/>
            </a:spcBef>
            <a:spcAft>
              <a:spcPct val="35000"/>
            </a:spcAft>
          </a:pPr>
          <a:endParaRPr lang="en-US" sz="1600" kern="1200" dirty="0"/>
        </a:p>
        <a:p>
          <a:pPr lvl="0" algn="ctr" defTabSz="711200">
            <a:lnSpc>
              <a:spcPct val="90000"/>
            </a:lnSpc>
            <a:spcBef>
              <a:spcPct val="0"/>
            </a:spcBef>
            <a:spcAft>
              <a:spcPct val="35000"/>
            </a:spcAft>
          </a:pPr>
          <a:r>
            <a:rPr lang="en-US" sz="1600" kern="1200" dirty="0"/>
            <a:t>Sup left after 12 years and interim was named</a:t>
          </a:r>
        </a:p>
      </dsp:txBody>
      <dsp:txXfrm rot="10800000">
        <a:off x="2300215" y="1954455"/>
        <a:ext cx="1392261" cy="2343156"/>
      </dsp:txXfrm>
    </dsp:sp>
    <dsp:sp modelId="{C225F4A9-EE35-4150-BB17-FCD5E66D6D6F}">
      <dsp:nvSpPr>
        <dsp:cNvPr id="0" name=""/>
        <dsp:cNvSpPr/>
      </dsp:nvSpPr>
      <dsp:spPr>
        <a:xfrm>
          <a:off x="3886450" y="260594"/>
          <a:ext cx="1483507" cy="143326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6645D0-7620-490F-9B32-90399304E680}">
      <dsp:nvSpPr>
        <dsp:cNvPr id="0" name=""/>
        <dsp:cNvSpPr/>
      </dsp:nvSpPr>
      <dsp:spPr>
        <a:xfrm rot="10800000">
          <a:off x="3886450" y="1954455"/>
          <a:ext cx="1483507" cy="2388779"/>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b="1" kern="1200" dirty="0"/>
            <a:t>June </a:t>
          </a:r>
        </a:p>
        <a:p>
          <a:pPr lvl="0" algn="ctr" defTabSz="711200">
            <a:lnSpc>
              <a:spcPct val="90000"/>
            </a:lnSpc>
            <a:spcBef>
              <a:spcPct val="0"/>
            </a:spcBef>
            <a:spcAft>
              <a:spcPct val="35000"/>
            </a:spcAft>
          </a:pPr>
          <a:r>
            <a:rPr lang="en-US" sz="1600" b="1" kern="1200" dirty="0"/>
            <a:t>2017</a:t>
          </a:r>
        </a:p>
        <a:p>
          <a:pPr lvl="0" algn="ctr" defTabSz="711200">
            <a:lnSpc>
              <a:spcPct val="90000"/>
            </a:lnSpc>
            <a:spcBef>
              <a:spcPct val="0"/>
            </a:spcBef>
            <a:spcAft>
              <a:spcPct val="35000"/>
            </a:spcAft>
          </a:pPr>
          <a:endParaRPr lang="en-US" sz="1600" kern="1200" dirty="0"/>
        </a:p>
        <a:p>
          <a:pPr lvl="0" algn="ctr" defTabSz="711200">
            <a:lnSpc>
              <a:spcPct val="90000"/>
            </a:lnSpc>
            <a:spcBef>
              <a:spcPct val="0"/>
            </a:spcBef>
            <a:spcAft>
              <a:spcPct val="35000"/>
            </a:spcAft>
          </a:pPr>
          <a:r>
            <a:rPr lang="en-US" sz="1600" kern="1200" dirty="0"/>
            <a:t>Last Best and Final Proposals Presented</a:t>
          </a:r>
        </a:p>
      </dsp:txBody>
      <dsp:txXfrm rot="10800000">
        <a:off x="3932073" y="1954455"/>
        <a:ext cx="1392261" cy="2343156"/>
      </dsp:txXfrm>
    </dsp:sp>
    <dsp:sp modelId="{68E807C1-739E-445F-B573-6383418C816A}">
      <dsp:nvSpPr>
        <dsp:cNvPr id="0" name=""/>
        <dsp:cNvSpPr/>
      </dsp:nvSpPr>
      <dsp:spPr>
        <a:xfrm>
          <a:off x="5518308" y="260594"/>
          <a:ext cx="1483507" cy="143326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B09E00-7DA3-48BF-BBE2-C4348A63F2B3}">
      <dsp:nvSpPr>
        <dsp:cNvPr id="0" name=""/>
        <dsp:cNvSpPr/>
      </dsp:nvSpPr>
      <dsp:spPr>
        <a:xfrm rot="10800000">
          <a:off x="5518308" y="1954455"/>
          <a:ext cx="1483507" cy="2388779"/>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b="1" kern="1200" dirty="0"/>
            <a:t>August 2017</a:t>
          </a:r>
        </a:p>
        <a:p>
          <a:pPr lvl="0" algn="ctr" defTabSz="711200">
            <a:lnSpc>
              <a:spcPct val="90000"/>
            </a:lnSpc>
            <a:spcBef>
              <a:spcPct val="0"/>
            </a:spcBef>
            <a:spcAft>
              <a:spcPct val="35000"/>
            </a:spcAft>
          </a:pPr>
          <a:endParaRPr lang="en-US" sz="1600" kern="1200" dirty="0"/>
        </a:p>
        <a:p>
          <a:pPr lvl="0" algn="ctr" defTabSz="711200">
            <a:lnSpc>
              <a:spcPct val="90000"/>
            </a:lnSpc>
            <a:spcBef>
              <a:spcPct val="0"/>
            </a:spcBef>
            <a:spcAft>
              <a:spcPct val="35000"/>
            </a:spcAft>
          </a:pPr>
          <a:r>
            <a:rPr lang="en-US" sz="1600" kern="1200" dirty="0"/>
            <a:t>Start of school with no agreement</a:t>
          </a:r>
        </a:p>
      </dsp:txBody>
      <dsp:txXfrm rot="10800000">
        <a:off x="5563931" y="1954455"/>
        <a:ext cx="1392261" cy="2343156"/>
      </dsp:txXfrm>
    </dsp:sp>
    <dsp:sp modelId="{6CEB5257-D2D7-47DB-81C6-8B9E567483FE}">
      <dsp:nvSpPr>
        <dsp:cNvPr id="0" name=""/>
        <dsp:cNvSpPr/>
      </dsp:nvSpPr>
      <dsp:spPr>
        <a:xfrm>
          <a:off x="7150166" y="260594"/>
          <a:ext cx="1483507" cy="1433267"/>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7000" r="-17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CB43BE-DCE2-46A7-B4A2-90F8BF7AE14A}">
      <dsp:nvSpPr>
        <dsp:cNvPr id="0" name=""/>
        <dsp:cNvSpPr/>
      </dsp:nvSpPr>
      <dsp:spPr>
        <a:xfrm rot="10800000">
          <a:off x="7150166" y="1954455"/>
          <a:ext cx="1483507" cy="2388779"/>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b="1" kern="1200" dirty="0"/>
            <a:t>August 2017 </a:t>
          </a:r>
        </a:p>
        <a:p>
          <a:pPr lvl="0" algn="ctr" defTabSz="711200">
            <a:lnSpc>
              <a:spcPct val="90000"/>
            </a:lnSpc>
            <a:spcBef>
              <a:spcPct val="0"/>
            </a:spcBef>
            <a:spcAft>
              <a:spcPct val="35000"/>
            </a:spcAft>
          </a:pPr>
          <a:endParaRPr lang="en-US" sz="1600" kern="1200" dirty="0"/>
        </a:p>
        <a:p>
          <a:pPr lvl="0" algn="ctr" defTabSz="711200">
            <a:lnSpc>
              <a:spcPct val="90000"/>
            </a:lnSpc>
            <a:spcBef>
              <a:spcPct val="0"/>
            </a:spcBef>
            <a:spcAft>
              <a:spcPct val="35000"/>
            </a:spcAft>
          </a:pPr>
          <a:r>
            <a:rPr lang="en-US" sz="1600" kern="1200" dirty="0"/>
            <a:t>Discussions began around potential strike</a:t>
          </a:r>
        </a:p>
      </dsp:txBody>
      <dsp:txXfrm rot="10800000">
        <a:off x="7195789" y="1954455"/>
        <a:ext cx="1392261" cy="23431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C35DFA-81BC-4342-967D-47A9B24D9035}">
      <dsp:nvSpPr>
        <dsp:cNvPr id="0" name=""/>
        <dsp:cNvSpPr/>
      </dsp:nvSpPr>
      <dsp:spPr>
        <a:xfrm>
          <a:off x="0" y="67567"/>
          <a:ext cx="8533825" cy="1914631"/>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7F65B9-B705-4979-8BE6-6B389382DA32}">
      <dsp:nvSpPr>
        <dsp:cNvPr id="0" name=""/>
        <dsp:cNvSpPr/>
      </dsp:nvSpPr>
      <dsp:spPr>
        <a:xfrm>
          <a:off x="258756" y="255284"/>
          <a:ext cx="1484502" cy="140406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03565B-FF13-4907-881E-9FB2E094AC0A}">
      <dsp:nvSpPr>
        <dsp:cNvPr id="0" name=""/>
        <dsp:cNvSpPr/>
      </dsp:nvSpPr>
      <dsp:spPr>
        <a:xfrm rot="10800000">
          <a:off x="258756" y="1914631"/>
          <a:ext cx="1484502" cy="2340104"/>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a:t>September 7, 2017	</a:t>
          </a:r>
        </a:p>
        <a:p>
          <a:pPr lvl="0" algn="ctr" defTabSz="711200">
            <a:lnSpc>
              <a:spcPct val="90000"/>
            </a:lnSpc>
            <a:spcBef>
              <a:spcPct val="0"/>
            </a:spcBef>
            <a:spcAft>
              <a:spcPct val="35000"/>
            </a:spcAft>
          </a:pPr>
          <a:endParaRPr lang="en-US" sz="1200" kern="1200" dirty="0"/>
        </a:p>
        <a:p>
          <a:pPr lvl="0" algn="ctr" defTabSz="711200">
            <a:lnSpc>
              <a:spcPct val="90000"/>
            </a:lnSpc>
            <a:spcBef>
              <a:spcPct val="0"/>
            </a:spcBef>
            <a:spcAft>
              <a:spcPct val="35000"/>
            </a:spcAft>
          </a:pPr>
          <a:endParaRPr lang="en-US" sz="1600" kern="1200" dirty="0"/>
        </a:p>
        <a:p>
          <a:pPr lvl="0" algn="ctr" defTabSz="711200">
            <a:lnSpc>
              <a:spcPct val="90000"/>
            </a:lnSpc>
            <a:spcBef>
              <a:spcPct val="0"/>
            </a:spcBef>
            <a:spcAft>
              <a:spcPct val="35000"/>
            </a:spcAft>
          </a:pPr>
          <a:r>
            <a:rPr lang="en-US" sz="1600" kern="1200" dirty="0"/>
            <a:t>FTA began promoting date for strike vote</a:t>
          </a:r>
        </a:p>
      </dsp:txBody>
      <dsp:txXfrm rot="10800000">
        <a:off x="304410" y="1914631"/>
        <a:ext cx="1393194" cy="2294450"/>
      </dsp:txXfrm>
    </dsp:sp>
    <dsp:sp modelId="{D0BE3915-1638-4A99-BA08-6933FFA72652}">
      <dsp:nvSpPr>
        <dsp:cNvPr id="0" name=""/>
        <dsp:cNvSpPr/>
      </dsp:nvSpPr>
      <dsp:spPr>
        <a:xfrm>
          <a:off x="1891708" y="255284"/>
          <a:ext cx="1484502" cy="1404062"/>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0" r="-10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3D28C5-DDD3-4E6D-8EEC-1BA650A0A46F}">
      <dsp:nvSpPr>
        <dsp:cNvPr id="0" name=""/>
        <dsp:cNvSpPr/>
      </dsp:nvSpPr>
      <dsp:spPr>
        <a:xfrm rot="10800000">
          <a:off x="1947689" y="1914631"/>
          <a:ext cx="1484502" cy="2340104"/>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a:t>September 14, 2017</a:t>
          </a:r>
        </a:p>
        <a:p>
          <a:pPr lvl="0" algn="ctr" defTabSz="711200">
            <a:lnSpc>
              <a:spcPct val="90000"/>
            </a:lnSpc>
            <a:spcBef>
              <a:spcPct val="0"/>
            </a:spcBef>
            <a:spcAft>
              <a:spcPct val="35000"/>
            </a:spcAft>
          </a:pPr>
          <a:endParaRPr lang="en-US" sz="1200" kern="1200" dirty="0"/>
        </a:p>
        <a:p>
          <a:pPr lvl="0" algn="ctr" defTabSz="711200">
            <a:lnSpc>
              <a:spcPct val="90000"/>
            </a:lnSpc>
            <a:spcBef>
              <a:spcPct val="0"/>
            </a:spcBef>
            <a:spcAft>
              <a:spcPct val="35000"/>
            </a:spcAft>
          </a:pPr>
          <a:endParaRPr lang="en-US" sz="1600" kern="1200" dirty="0"/>
        </a:p>
        <a:p>
          <a:pPr lvl="0" algn="ctr" defTabSz="711200">
            <a:lnSpc>
              <a:spcPct val="90000"/>
            </a:lnSpc>
            <a:spcBef>
              <a:spcPct val="0"/>
            </a:spcBef>
            <a:spcAft>
              <a:spcPct val="35000"/>
            </a:spcAft>
          </a:pPr>
          <a:r>
            <a:rPr lang="en-US" sz="1600" kern="1200" dirty="0"/>
            <a:t>Certified for Fact Finding</a:t>
          </a:r>
          <a:r>
            <a:rPr lang="en-US" sz="1200" kern="1200" dirty="0"/>
            <a:t>	</a:t>
          </a:r>
        </a:p>
      </dsp:txBody>
      <dsp:txXfrm rot="10800000">
        <a:off x="1993343" y="1914631"/>
        <a:ext cx="1393194" cy="2294450"/>
      </dsp:txXfrm>
    </dsp:sp>
    <dsp:sp modelId="{673BD0FC-3DA0-4580-9C77-B89218A575BA}">
      <dsp:nvSpPr>
        <dsp:cNvPr id="0" name=""/>
        <dsp:cNvSpPr/>
      </dsp:nvSpPr>
      <dsp:spPr>
        <a:xfrm>
          <a:off x="3577160" y="203712"/>
          <a:ext cx="1449839" cy="146030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0000" r="-40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852A14-35BE-44CE-9A45-EDA7F8002DDF}">
      <dsp:nvSpPr>
        <dsp:cNvPr id="0" name=""/>
        <dsp:cNvSpPr/>
      </dsp:nvSpPr>
      <dsp:spPr>
        <a:xfrm rot="10800000">
          <a:off x="3524661" y="1914631"/>
          <a:ext cx="1484502" cy="2340104"/>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a:t>September 28, 2017</a:t>
          </a:r>
        </a:p>
        <a:p>
          <a:pPr lvl="0" algn="ctr" defTabSz="711200">
            <a:lnSpc>
              <a:spcPct val="90000"/>
            </a:lnSpc>
            <a:spcBef>
              <a:spcPct val="0"/>
            </a:spcBef>
            <a:spcAft>
              <a:spcPct val="35000"/>
            </a:spcAft>
          </a:pPr>
          <a:endParaRPr lang="en-US" sz="1200" kern="1200" dirty="0"/>
        </a:p>
        <a:p>
          <a:pPr lvl="0" algn="ctr" defTabSz="711200">
            <a:lnSpc>
              <a:spcPct val="90000"/>
            </a:lnSpc>
            <a:spcBef>
              <a:spcPct val="0"/>
            </a:spcBef>
            <a:spcAft>
              <a:spcPct val="35000"/>
            </a:spcAft>
          </a:pPr>
          <a:endParaRPr lang="en-US" sz="1600" kern="1200" dirty="0"/>
        </a:p>
        <a:p>
          <a:pPr lvl="0" algn="ctr" defTabSz="711200">
            <a:lnSpc>
              <a:spcPct val="90000"/>
            </a:lnSpc>
            <a:spcBef>
              <a:spcPct val="0"/>
            </a:spcBef>
            <a:spcAft>
              <a:spcPct val="35000"/>
            </a:spcAft>
          </a:pPr>
          <a:r>
            <a:rPr lang="en-US" sz="1600" kern="1200" dirty="0"/>
            <a:t>District provides updated proposal</a:t>
          </a:r>
          <a:endParaRPr lang="en-US" sz="1200" kern="1200" dirty="0"/>
        </a:p>
      </dsp:txBody>
      <dsp:txXfrm rot="10800000">
        <a:off x="3570315" y="1914631"/>
        <a:ext cx="1393194" cy="2294450"/>
      </dsp:txXfrm>
    </dsp:sp>
    <dsp:sp modelId="{359D56F8-0F0A-4186-A711-60D2EA345220}">
      <dsp:nvSpPr>
        <dsp:cNvPr id="0" name=""/>
        <dsp:cNvSpPr/>
      </dsp:nvSpPr>
      <dsp:spPr>
        <a:xfrm>
          <a:off x="5194934" y="307782"/>
          <a:ext cx="1484502" cy="1404062"/>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629AE3-8FA3-494F-94E5-D9BEA7113BB8}">
      <dsp:nvSpPr>
        <dsp:cNvPr id="0" name=""/>
        <dsp:cNvSpPr/>
      </dsp:nvSpPr>
      <dsp:spPr>
        <a:xfrm rot="10800000">
          <a:off x="5157613" y="1914631"/>
          <a:ext cx="1484502" cy="2340104"/>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a:t>October </a:t>
          </a:r>
        </a:p>
        <a:p>
          <a:pPr lvl="0" algn="ctr" defTabSz="711200">
            <a:lnSpc>
              <a:spcPct val="90000"/>
            </a:lnSpc>
            <a:spcBef>
              <a:spcPct val="0"/>
            </a:spcBef>
            <a:spcAft>
              <a:spcPct val="35000"/>
            </a:spcAft>
          </a:pPr>
          <a:r>
            <a:rPr lang="en-US" sz="1600" kern="1200" dirty="0"/>
            <a:t>3, 2017</a:t>
          </a:r>
        </a:p>
        <a:p>
          <a:pPr lvl="0" algn="ctr" defTabSz="711200">
            <a:lnSpc>
              <a:spcPct val="90000"/>
            </a:lnSpc>
            <a:spcBef>
              <a:spcPct val="0"/>
            </a:spcBef>
            <a:spcAft>
              <a:spcPct val="35000"/>
            </a:spcAft>
          </a:pPr>
          <a:endParaRPr lang="en-US" sz="1200" kern="1200" dirty="0"/>
        </a:p>
        <a:p>
          <a:pPr lvl="0" algn="ctr" defTabSz="711200">
            <a:lnSpc>
              <a:spcPct val="90000"/>
            </a:lnSpc>
            <a:spcBef>
              <a:spcPct val="0"/>
            </a:spcBef>
            <a:spcAft>
              <a:spcPct val="35000"/>
            </a:spcAft>
          </a:pPr>
          <a:endParaRPr lang="en-US" sz="1200" kern="1200" dirty="0"/>
        </a:p>
        <a:p>
          <a:pPr lvl="0" algn="ctr" defTabSz="711200">
            <a:lnSpc>
              <a:spcPct val="90000"/>
            </a:lnSpc>
            <a:spcBef>
              <a:spcPct val="0"/>
            </a:spcBef>
            <a:spcAft>
              <a:spcPct val="35000"/>
            </a:spcAft>
          </a:pPr>
          <a:r>
            <a:rPr lang="en-US" sz="1600" kern="1200" dirty="0"/>
            <a:t>FTA votes to strike</a:t>
          </a:r>
        </a:p>
      </dsp:txBody>
      <dsp:txXfrm rot="10800000">
        <a:off x="5203267" y="1914631"/>
        <a:ext cx="1393194" cy="2294450"/>
      </dsp:txXfrm>
    </dsp:sp>
    <dsp:sp modelId="{D38E047D-62E9-4AC1-A51D-CD47A0668DA1}">
      <dsp:nvSpPr>
        <dsp:cNvPr id="0" name=""/>
        <dsp:cNvSpPr/>
      </dsp:nvSpPr>
      <dsp:spPr>
        <a:xfrm>
          <a:off x="6790566" y="255284"/>
          <a:ext cx="1484502" cy="1404062"/>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3000" b="-3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6E371D-0C11-4955-B188-044C684D87DC}">
      <dsp:nvSpPr>
        <dsp:cNvPr id="0" name=""/>
        <dsp:cNvSpPr/>
      </dsp:nvSpPr>
      <dsp:spPr>
        <a:xfrm rot="10800000">
          <a:off x="6790566" y="1914631"/>
          <a:ext cx="1484502" cy="2340104"/>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a:t>October</a:t>
          </a:r>
        </a:p>
        <a:p>
          <a:pPr lvl="0" algn="ctr" defTabSz="711200">
            <a:lnSpc>
              <a:spcPct val="90000"/>
            </a:lnSpc>
            <a:spcBef>
              <a:spcPct val="0"/>
            </a:spcBef>
            <a:spcAft>
              <a:spcPct val="35000"/>
            </a:spcAft>
          </a:pPr>
          <a:r>
            <a:rPr lang="en-US" sz="1600" kern="1200" dirty="0"/>
            <a:t> 4, 2017</a:t>
          </a:r>
        </a:p>
        <a:p>
          <a:pPr lvl="0" algn="ctr" defTabSz="711200">
            <a:lnSpc>
              <a:spcPct val="90000"/>
            </a:lnSpc>
            <a:spcBef>
              <a:spcPct val="0"/>
            </a:spcBef>
            <a:spcAft>
              <a:spcPct val="35000"/>
            </a:spcAft>
          </a:pPr>
          <a:endParaRPr lang="en-US" sz="1200" kern="1200" dirty="0"/>
        </a:p>
        <a:p>
          <a:pPr lvl="0" algn="ctr" defTabSz="711200">
            <a:lnSpc>
              <a:spcPct val="90000"/>
            </a:lnSpc>
            <a:spcBef>
              <a:spcPct val="0"/>
            </a:spcBef>
            <a:spcAft>
              <a:spcPct val="35000"/>
            </a:spcAft>
          </a:pPr>
          <a:r>
            <a:rPr lang="en-US" sz="1600" kern="1200" dirty="0"/>
            <a:t>Emergency Resolution signed and readiness plan  launched</a:t>
          </a:r>
        </a:p>
      </dsp:txBody>
      <dsp:txXfrm rot="10800000">
        <a:off x="6836220" y="1914631"/>
        <a:ext cx="1393194" cy="22944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99BF7-083E-4A6C-B662-ED05D57B9416}">
      <dsp:nvSpPr>
        <dsp:cNvPr id="0" name=""/>
        <dsp:cNvSpPr/>
      </dsp:nvSpPr>
      <dsp:spPr>
        <a:xfrm>
          <a:off x="2526773" y="535160"/>
          <a:ext cx="3571823" cy="3571823"/>
        </a:xfrm>
        <a:prstGeom prst="blockArc">
          <a:avLst>
            <a:gd name="adj1" fmla="val 10800000"/>
            <a:gd name="adj2" fmla="val 16200000"/>
            <a:gd name="adj3" fmla="val 4641"/>
          </a:avLst>
        </a:prstGeom>
        <a:solidFill>
          <a:schemeClr val="accent3">
            <a:hueOff val="-16539272"/>
            <a:satOff val="26822"/>
            <a:lumOff val="197"/>
            <a:alphaOff val="0"/>
          </a:schemeClr>
        </a:solidFill>
        <a:ln>
          <a:noFill/>
        </a:ln>
        <a:effectLst>
          <a:outerShdw blurRad="38100" dist="300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FBAC41C-7BA2-4523-83CE-503E68CD9274}">
      <dsp:nvSpPr>
        <dsp:cNvPr id="0" name=""/>
        <dsp:cNvSpPr/>
      </dsp:nvSpPr>
      <dsp:spPr>
        <a:xfrm>
          <a:off x="2526773" y="535160"/>
          <a:ext cx="3571823" cy="3571823"/>
        </a:xfrm>
        <a:prstGeom prst="blockArc">
          <a:avLst>
            <a:gd name="adj1" fmla="val 5400000"/>
            <a:gd name="adj2" fmla="val 10800000"/>
            <a:gd name="adj3" fmla="val 4641"/>
          </a:avLst>
        </a:prstGeom>
        <a:solidFill>
          <a:schemeClr val="accent3">
            <a:hueOff val="-11026182"/>
            <a:satOff val="17881"/>
            <a:lumOff val="131"/>
            <a:alphaOff val="0"/>
          </a:schemeClr>
        </a:solidFill>
        <a:ln>
          <a:noFill/>
        </a:ln>
        <a:effectLst>
          <a:outerShdw blurRad="38100" dist="300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A3E3EAB-6D9B-4409-A540-8A9A32403A44}">
      <dsp:nvSpPr>
        <dsp:cNvPr id="0" name=""/>
        <dsp:cNvSpPr/>
      </dsp:nvSpPr>
      <dsp:spPr>
        <a:xfrm>
          <a:off x="2526773" y="535160"/>
          <a:ext cx="3571823" cy="3571823"/>
        </a:xfrm>
        <a:prstGeom prst="blockArc">
          <a:avLst>
            <a:gd name="adj1" fmla="val 0"/>
            <a:gd name="adj2" fmla="val 5400000"/>
            <a:gd name="adj3" fmla="val 4641"/>
          </a:avLst>
        </a:prstGeom>
        <a:solidFill>
          <a:schemeClr val="accent3">
            <a:hueOff val="-5513091"/>
            <a:satOff val="8941"/>
            <a:lumOff val="66"/>
            <a:alphaOff val="0"/>
          </a:schemeClr>
        </a:solidFill>
        <a:ln>
          <a:noFill/>
        </a:ln>
        <a:effectLst>
          <a:outerShdw blurRad="38100" dist="300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E1B6CD2-3A48-4090-A970-C1A507DF34AA}">
      <dsp:nvSpPr>
        <dsp:cNvPr id="0" name=""/>
        <dsp:cNvSpPr/>
      </dsp:nvSpPr>
      <dsp:spPr>
        <a:xfrm>
          <a:off x="2526773" y="535160"/>
          <a:ext cx="3571823" cy="3571823"/>
        </a:xfrm>
        <a:prstGeom prst="blockArc">
          <a:avLst>
            <a:gd name="adj1" fmla="val 16200000"/>
            <a:gd name="adj2" fmla="val 0"/>
            <a:gd name="adj3" fmla="val 4641"/>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35B3405-D643-455E-A6F5-D8AAC7BE6484}">
      <dsp:nvSpPr>
        <dsp:cNvPr id="0" name=""/>
        <dsp:cNvSpPr/>
      </dsp:nvSpPr>
      <dsp:spPr>
        <a:xfrm>
          <a:off x="3428440" y="1498755"/>
          <a:ext cx="1644632" cy="1644632"/>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Developed Work Stoppage Manual</a:t>
          </a:r>
        </a:p>
      </dsp:txBody>
      <dsp:txXfrm>
        <a:off x="3669291" y="1739606"/>
        <a:ext cx="1162930" cy="1162930"/>
      </dsp:txXfrm>
    </dsp:sp>
    <dsp:sp modelId="{DFDA92E4-5BA8-4A31-9229-85CA00812E20}">
      <dsp:nvSpPr>
        <dsp:cNvPr id="0" name=""/>
        <dsp:cNvSpPr/>
      </dsp:nvSpPr>
      <dsp:spPr>
        <a:xfrm>
          <a:off x="3737063" y="983"/>
          <a:ext cx="1151242" cy="115124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Weekly Readiness Team Meetings</a:t>
          </a:r>
        </a:p>
      </dsp:txBody>
      <dsp:txXfrm>
        <a:off x="3905658" y="169578"/>
        <a:ext cx="814052" cy="814052"/>
      </dsp:txXfrm>
    </dsp:sp>
    <dsp:sp modelId="{C07A9A98-2820-40A4-850B-1D715CAF722E}">
      <dsp:nvSpPr>
        <dsp:cNvPr id="0" name=""/>
        <dsp:cNvSpPr/>
      </dsp:nvSpPr>
      <dsp:spPr>
        <a:xfrm>
          <a:off x="5481530" y="1745450"/>
          <a:ext cx="1151242" cy="1151242"/>
        </a:xfrm>
        <a:prstGeom prst="ellipse">
          <a:avLst/>
        </a:prstGeom>
        <a:solidFill>
          <a:schemeClr val="accent3">
            <a:hueOff val="-5513091"/>
            <a:satOff val="8941"/>
            <a:lumOff val="66"/>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Weekly Lead Readiness Meetings</a:t>
          </a:r>
        </a:p>
      </dsp:txBody>
      <dsp:txXfrm>
        <a:off x="5650125" y="1914045"/>
        <a:ext cx="814052" cy="814052"/>
      </dsp:txXfrm>
    </dsp:sp>
    <dsp:sp modelId="{0A6A8AFE-A256-4D7B-B530-5927A759C2C4}">
      <dsp:nvSpPr>
        <dsp:cNvPr id="0" name=""/>
        <dsp:cNvSpPr/>
      </dsp:nvSpPr>
      <dsp:spPr>
        <a:xfrm>
          <a:off x="3737063" y="3489917"/>
          <a:ext cx="1151242" cy="1151242"/>
        </a:xfrm>
        <a:prstGeom prst="ellipse">
          <a:avLst/>
        </a:prstGeom>
        <a:solidFill>
          <a:schemeClr val="accent3">
            <a:hueOff val="-11026182"/>
            <a:satOff val="17881"/>
            <a:lumOff val="131"/>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Weekly Cabinet Updates</a:t>
          </a:r>
        </a:p>
      </dsp:txBody>
      <dsp:txXfrm>
        <a:off x="3905658" y="3658512"/>
        <a:ext cx="814052" cy="814052"/>
      </dsp:txXfrm>
    </dsp:sp>
    <dsp:sp modelId="{52F5D6A2-2A8B-4E05-AEB5-202E642D0146}">
      <dsp:nvSpPr>
        <dsp:cNvPr id="0" name=""/>
        <dsp:cNvSpPr/>
      </dsp:nvSpPr>
      <dsp:spPr>
        <a:xfrm>
          <a:off x="1992596" y="1745450"/>
          <a:ext cx="1151242" cy="1151242"/>
        </a:xfrm>
        <a:prstGeom prst="ellipse">
          <a:avLst/>
        </a:prstGeom>
        <a:solidFill>
          <a:schemeClr val="accent3">
            <a:hueOff val="-16539272"/>
            <a:satOff val="26822"/>
            <a:lumOff val="197"/>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Held Weekly Principal Meetings</a:t>
          </a:r>
        </a:p>
      </dsp:txBody>
      <dsp:txXfrm>
        <a:off x="2161191" y="1914045"/>
        <a:ext cx="814052" cy="814052"/>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889" tIns="46445" rIns="92889" bIns="46445"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2889" tIns="46445" rIns="92889" bIns="46445" rtlCol="0"/>
          <a:lstStyle>
            <a:lvl1pPr algn="r">
              <a:defRPr sz="1200"/>
            </a:lvl1pPr>
          </a:lstStyle>
          <a:p>
            <a:fld id="{0DFFE7FF-D310-4A23-9DF0-FF6F55D3FC3B}" type="datetimeFigureOut">
              <a:rPr lang="en-US" smtClean="0"/>
              <a:pPr/>
              <a:t>7/18/2018</a:t>
            </a:fld>
            <a:endParaRPr lang="en-US" dirty="0"/>
          </a:p>
        </p:txBody>
      </p:sp>
      <p:sp>
        <p:nvSpPr>
          <p:cNvPr id="4" name="Footer Placeholder 3"/>
          <p:cNvSpPr>
            <a:spLocks noGrp="1"/>
          </p:cNvSpPr>
          <p:nvPr>
            <p:ph type="ftr" sz="quarter" idx="2"/>
          </p:nvPr>
        </p:nvSpPr>
        <p:spPr>
          <a:xfrm>
            <a:off x="1" y="8829966"/>
            <a:ext cx="3037840" cy="464820"/>
          </a:xfrm>
          <a:prstGeom prst="rect">
            <a:avLst/>
          </a:prstGeom>
        </p:spPr>
        <p:txBody>
          <a:bodyPr vert="horz" lIns="92889" tIns="46445" rIns="92889" bIns="4644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2889" tIns="46445" rIns="92889" bIns="46445" rtlCol="0" anchor="b"/>
          <a:lstStyle>
            <a:lvl1pPr algn="r">
              <a:defRPr sz="1200"/>
            </a:lvl1pPr>
          </a:lstStyle>
          <a:p>
            <a:fld id="{BBCB4147-0065-4A1A-8E05-E07CB2F9D1B7}" type="slidenum">
              <a:rPr lang="en-US" smtClean="0"/>
              <a:pPr/>
              <a:t>‹#›</a:t>
            </a:fld>
            <a:endParaRPr lang="en-US" dirty="0"/>
          </a:p>
        </p:txBody>
      </p:sp>
    </p:spTree>
    <p:extLst>
      <p:ext uri="{BB962C8B-B14F-4D97-AF65-F5344CB8AC3E}">
        <p14:creationId xmlns:p14="http://schemas.microsoft.com/office/powerpoint/2010/main" val="33251549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889" tIns="46445" rIns="92889" bIns="46445"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889" tIns="46445" rIns="92889" bIns="46445" rtlCol="0"/>
          <a:lstStyle>
            <a:lvl1pPr algn="r">
              <a:defRPr sz="1200"/>
            </a:lvl1pPr>
          </a:lstStyle>
          <a:p>
            <a:fld id="{EAEDF0A3-2AE3-413D-8026-CE33E1A611C0}" type="datetimeFigureOut">
              <a:rPr lang="en-US" smtClean="0"/>
              <a:pPr/>
              <a:t>7/18/2018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889" tIns="46445" rIns="92889" bIns="46445"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89" tIns="46445" rIns="92889" bIns="464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6"/>
            <a:ext cx="3037840" cy="464820"/>
          </a:xfrm>
          <a:prstGeom prst="rect">
            <a:avLst/>
          </a:prstGeom>
        </p:spPr>
        <p:txBody>
          <a:bodyPr vert="horz" lIns="92889" tIns="46445" rIns="92889" bIns="464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889" tIns="46445" rIns="92889" bIns="46445" rtlCol="0" anchor="b"/>
          <a:lstStyle>
            <a:lvl1pPr algn="r">
              <a:defRPr sz="1200"/>
            </a:lvl1pPr>
          </a:lstStyle>
          <a:p>
            <a:fld id="{997CDF13-9F30-4367-A3D5-A9DAA55A992A}" type="slidenum">
              <a:rPr lang="en-US" smtClean="0"/>
              <a:pPr/>
              <a:t>‹#›</a:t>
            </a:fld>
            <a:endParaRPr lang="en-US" dirty="0"/>
          </a:p>
        </p:txBody>
      </p:sp>
    </p:spTree>
    <p:extLst>
      <p:ext uri="{BB962C8B-B14F-4D97-AF65-F5344CB8AC3E}">
        <p14:creationId xmlns:p14="http://schemas.microsoft.com/office/powerpoint/2010/main" val="346579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7CDF13-9F30-4367-A3D5-A9DAA55A992A}" type="slidenum">
              <a:rPr lang="en-US" smtClean="0"/>
              <a:pPr/>
              <a:t>1</a:t>
            </a:fld>
            <a:endParaRPr lang="en-US" dirty="0"/>
          </a:p>
        </p:txBody>
      </p:sp>
    </p:spTree>
    <p:extLst>
      <p:ext uri="{BB962C8B-B14F-4D97-AF65-F5344CB8AC3E}">
        <p14:creationId xmlns:p14="http://schemas.microsoft.com/office/powerpoint/2010/main" val="2732312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eaLnBrk="1" hangingPunct="1"/>
            <a:r>
              <a:rPr lang="en-US" sz="1200" dirty="0">
                <a:solidFill>
                  <a:srgbClr val="000000"/>
                </a:solidFill>
                <a:latin typeface="TmsRmn 10pt" charset="0"/>
                <a:cs typeface="Times New Roman" pitchFamily="18" charset="0"/>
              </a:rPr>
              <a:t>Ed Services– creating curriculum</a:t>
            </a:r>
            <a:r>
              <a:rPr lang="en-US" sz="1200" baseline="0" dirty="0">
                <a:solidFill>
                  <a:srgbClr val="000000"/>
                </a:solidFill>
                <a:latin typeface="TmsRmn 10pt" charset="0"/>
                <a:cs typeface="Times New Roman" pitchFamily="18" charset="0"/>
              </a:rPr>
              <a:t> and class supplies based on grade bands  1</a:t>
            </a:r>
            <a:r>
              <a:rPr lang="en-US" sz="1200" baseline="30000" dirty="0">
                <a:solidFill>
                  <a:srgbClr val="000000"/>
                </a:solidFill>
                <a:latin typeface="TmsRmn 10pt" charset="0"/>
                <a:cs typeface="Times New Roman" pitchFamily="18" charset="0"/>
              </a:rPr>
              <a:t>st</a:t>
            </a:r>
            <a:r>
              <a:rPr lang="en-US" sz="1200" baseline="0" dirty="0">
                <a:solidFill>
                  <a:srgbClr val="000000"/>
                </a:solidFill>
                <a:latin typeface="TmsRmn 10pt" charset="0"/>
                <a:cs typeface="Times New Roman" pitchFamily="18" charset="0"/>
              </a:rPr>
              <a:t> and 2</a:t>
            </a:r>
            <a:r>
              <a:rPr lang="en-US" sz="1200" baseline="30000" dirty="0">
                <a:solidFill>
                  <a:srgbClr val="000000"/>
                </a:solidFill>
                <a:latin typeface="TmsRmn 10pt" charset="0"/>
                <a:cs typeface="Times New Roman" pitchFamily="18" charset="0"/>
              </a:rPr>
              <a:t>nd</a:t>
            </a:r>
            <a:r>
              <a:rPr lang="en-US" sz="1200" baseline="0" dirty="0">
                <a:solidFill>
                  <a:srgbClr val="000000"/>
                </a:solidFill>
                <a:latin typeface="TmsRmn 10pt" charset="0"/>
                <a:cs typeface="Times New Roman" pitchFamily="18" charset="0"/>
              </a:rPr>
              <a:t>, 3</a:t>
            </a:r>
            <a:r>
              <a:rPr lang="en-US" sz="1200" baseline="30000" dirty="0">
                <a:solidFill>
                  <a:srgbClr val="000000"/>
                </a:solidFill>
                <a:latin typeface="TmsRmn 10pt" charset="0"/>
                <a:cs typeface="Times New Roman" pitchFamily="18" charset="0"/>
              </a:rPr>
              <a:t>rd</a:t>
            </a:r>
            <a:r>
              <a:rPr lang="en-US" sz="1200" baseline="0" dirty="0">
                <a:solidFill>
                  <a:srgbClr val="000000"/>
                </a:solidFill>
                <a:latin typeface="TmsRmn 10pt" charset="0"/>
                <a:cs typeface="Times New Roman" pitchFamily="18" charset="0"/>
              </a:rPr>
              <a:t> and 4</a:t>
            </a:r>
            <a:r>
              <a:rPr lang="en-US" sz="1200" baseline="30000" dirty="0">
                <a:solidFill>
                  <a:srgbClr val="000000"/>
                </a:solidFill>
                <a:latin typeface="TmsRmn 10pt" charset="0"/>
                <a:cs typeface="Times New Roman" pitchFamily="18" charset="0"/>
              </a:rPr>
              <a:t>th</a:t>
            </a:r>
            <a:r>
              <a:rPr lang="en-US" sz="1200" baseline="0" dirty="0">
                <a:solidFill>
                  <a:srgbClr val="000000"/>
                </a:solidFill>
                <a:latin typeface="TmsRmn 10pt" charset="0"/>
                <a:cs typeface="Times New Roman" pitchFamily="18" charset="0"/>
              </a:rPr>
              <a:t>, etc., </a:t>
            </a:r>
            <a:r>
              <a:rPr lang="en-US" sz="1200" dirty="0">
                <a:solidFill>
                  <a:srgbClr val="000000"/>
                </a:solidFill>
                <a:latin typeface="TmsRmn 10pt" charset="0"/>
                <a:cs typeface="Times New Roman" pitchFamily="18" charset="0"/>
              </a:rPr>
              <a:t>printing, distributing to sites, developing alternative</a:t>
            </a:r>
            <a:r>
              <a:rPr lang="en-US" sz="1200" baseline="0" dirty="0">
                <a:solidFill>
                  <a:srgbClr val="000000"/>
                </a:solidFill>
                <a:latin typeface="TmsRmn 10pt" charset="0"/>
                <a:cs typeface="Times New Roman" pitchFamily="18" charset="0"/>
              </a:rPr>
              <a:t> bell schedules, attendance procedures, additional supports . . . We’re we going to grade? Would extra curricular activities occur—sports, clubs, etc.?</a:t>
            </a:r>
          </a:p>
          <a:p>
            <a:pPr eaLnBrk="1" hangingPunct="1"/>
            <a:endParaRPr lang="en-US" sz="1200" baseline="0" dirty="0">
              <a:solidFill>
                <a:srgbClr val="000000"/>
              </a:solidFill>
              <a:latin typeface="TmsRmn 10pt" charset="0"/>
              <a:cs typeface="Times New Roman" pitchFamily="18" charset="0"/>
            </a:endParaRPr>
          </a:p>
          <a:p>
            <a:pPr eaLnBrk="1" hangingPunct="1"/>
            <a:r>
              <a:rPr lang="en-US" sz="1200" baseline="0" dirty="0">
                <a:solidFill>
                  <a:srgbClr val="000000"/>
                </a:solidFill>
                <a:latin typeface="TmsRmn 10pt" charset="0"/>
                <a:cs typeface="Times New Roman" pitchFamily="18" charset="0"/>
              </a:rPr>
              <a:t>Communications– messaging to all stakeholders including community partners that support district throughout the school year, planning for potential sabotage; student records, technical issues, social media, crisis response, talking points for everything– communicating to staff, principals and creating a principal guidebook . . Including daily strike reports</a:t>
            </a:r>
          </a:p>
          <a:p>
            <a:pPr eaLnBrk="1" hangingPunct="1"/>
            <a:endParaRPr lang="en-US" sz="1200" baseline="0" dirty="0">
              <a:solidFill>
                <a:srgbClr val="000000"/>
              </a:solidFill>
              <a:latin typeface="TmsRmn 10pt" charset="0"/>
              <a:cs typeface="Times New Roman" pitchFamily="18" charset="0"/>
            </a:endParaRPr>
          </a:p>
          <a:p>
            <a:pPr eaLnBrk="1" hangingPunct="1"/>
            <a:r>
              <a:rPr lang="en-US" sz="1200" baseline="0" dirty="0">
                <a:solidFill>
                  <a:srgbClr val="000000"/>
                </a:solidFill>
                <a:latin typeface="TmsRmn 10pt" charset="0"/>
                <a:cs typeface="Times New Roman" pitchFamily="18" charset="0"/>
              </a:rPr>
              <a:t>Emergency Operations– Safety of facilities and our Executive team, as well as our school sites and district office . . . Hire additional safety personnel; coordinate with police, sheriff and  first responders to ensure day to day safety operations--- review and revamp arrival/departure patterns for students and staff during potential picketing, check in process. Key control was a hot topic</a:t>
            </a:r>
          </a:p>
          <a:p>
            <a:pPr eaLnBrk="1" hangingPunct="1"/>
            <a:endParaRPr lang="en-US" sz="1200" baseline="0" dirty="0">
              <a:solidFill>
                <a:srgbClr val="000000"/>
              </a:solidFill>
              <a:latin typeface="TmsRmn 10pt" charset="0"/>
              <a:cs typeface="Times New Roman" pitchFamily="18" charset="0"/>
            </a:endParaRPr>
          </a:p>
          <a:p>
            <a:pPr eaLnBrk="1" hangingPunct="1"/>
            <a:r>
              <a:rPr lang="en-US" sz="1200" baseline="0" dirty="0">
                <a:solidFill>
                  <a:srgbClr val="000000"/>
                </a:solidFill>
                <a:latin typeface="TmsRmn 10pt" charset="0"/>
                <a:cs typeface="Times New Roman" pitchFamily="18" charset="0"/>
              </a:rPr>
              <a:t>Staffing and personnel– our toughest hurdle was to recruit, interview, hire, conduct orientation and finger print and process . . . </a:t>
            </a:r>
          </a:p>
          <a:p>
            <a:pPr eaLnBrk="1" hangingPunct="1"/>
            <a:endParaRPr lang="en-US" sz="1200" baseline="0" dirty="0">
              <a:solidFill>
                <a:srgbClr val="000000"/>
              </a:solidFill>
              <a:latin typeface="TmsRmn 10pt" charset="0"/>
              <a:cs typeface="Times New Roman" pitchFamily="18" charset="0"/>
            </a:endParaRPr>
          </a:p>
          <a:p>
            <a:pPr eaLnBrk="1" hangingPunct="1"/>
            <a:r>
              <a:rPr lang="en-US" sz="1200" baseline="0" dirty="0">
                <a:solidFill>
                  <a:srgbClr val="000000"/>
                </a:solidFill>
                <a:latin typeface="TmsRmn 10pt" charset="0"/>
                <a:cs typeface="Times New Roman" pitchFamily="18" charset="0"/>
              </a:rPr>
              <a:t>Auxiliary Services– this was the team that printed curriculum district wide, developed plan B for bus routes (perhaps alternative areas for drop off and pick up, maintenance and operations, food services and civic rental agreements with our community– in the event of a work stoppage, facilities would be closed outside of the regular school day.</a:t>
            </a:r>
          </a:p>
          <a:p>
            <a:pPr eaLnBrk="1" hangingPunct="1"/>
            <a:endParaRPr lang="en-US" sz="1200" baseline="0" dirty="0">
              <a:solidFill>
                <a:srgbClr val="000000"/>
              </a:solidFill>
              <a:latin typeface="TmsRmn 10pt" charset="0"/>
              <a:cs typeface="Times New Roman" pitchFamily="18" charset="0"/>
            </a:endParaRPr>
          </a:p>
          <a:p>
            <a:pPr eaLnBrk="1" hangingPunct="1"/>
            <a:r>
              <a:rPr lang="en-US" sz="1200" baseline="0" dirty="0">
                <a:solidFill>
                  <a:srgbClr val="000000"/>
                </a:solidFill>
                <a:latin typeface="TmsRmn 10pt" charset="0"/>
                <a:cs typeface="Times New Roman" pitchFamily="18" charset="0"/>
              </a:rPr>
              <a:t>Fiscal services– supported student attendance efforts for reporting ADA, paying subs and kept track </a:t>
            </a:r>
            <a:r>
              <a:rPr lang="en-US" sz="1200" baseline="0" dirty="0" smtClean="0">
                <a:solidFill>
                  <a:srgbClr val="000000"/>
                </a:solidFill>
                <a:latin typeface="TmsRmn 10pt" charset="0"/>
                <a:cs typeface="Times New Roman" pitchFamily="18" charset="0"/>
              </a:rPr>
              <a:t>of the </a:t>
            </a:r>
            <a:r>
              <a:rPr lang="en-US" sz="1200" baseline="0" dirty="0">
                <a:solidFill>
                  <a:srgbClr val="000000"/>
                </a:solidFill>
                <a:latin typeface="TmsRmn 10pt" charset="0"/>
                <a:cs typeface="Times New Roman" pitchFamily="18" charset="0"/>
              </a:rPr>
              <a:t>money </a:t>
            </a:r>
            <a:r>
              <a:rPr lang="en-US" sz="1200" baseline="0" dirty="0" smtClean="0">
                <a:solidFill>
                  <a:srgbClr val="000000"/>
                </a:solidFill>
                <a:latin typeface="TmsRmn 10pt" charset="0"/>
                <a:cs typeface="Times New Roman" pitchFamily="18" charset="0"/>
              </a:rPr>
              <a:t>being spent.  </a:t>
            </a:r>
            <a:endParaRPr lang="en-US" sz="1200" dirty="0">
              <a:solidFill>
                <a:srgbClr val="000000"/>
              </a:solidFill>
              <a:latin typeface="TmsRmn 10pt" charset="0"/>
              <a:cs typeface="Times New Roman" pitchFamily="18" charset="0"/>
            </a:endParaRPr>
          </a:p>
        </p:txBody>
      </p:sp>
      <p:sp>
        <p:nvSpPr>
          <p:cNvPr id="4" name="Slide Number Placeholder 3"/>
          <p:cNvSpPr>
            <a:spLocks noGrp="1"/>
          </p:cNvSpPr>
          <p:nvPr>
            <p:ph type="sldNum" sz="quarter" idx="10"/>
          </p:nvPr>
        </p:nvSpPr>
        <p:spPr/>
        <p:txBody>
          <a:bodyPr/>
          <a:lstStyle/>
          <a:p>
            <a:fld id="{997CDF13-9F30-4367-A3D5-A9DAA55A992A}" type="slidenum">
              <a:rPr lang="en-US" smtClean="0"/>
              <a:pPr/>
              <a:t>10</a:t>
            </a:fld>
            <a:endParaRPr lang="en-US" dirty="0"/>
          </a:p>
        </p:txBody>
      </p:sp>
    </p:spTree>
    <p:extLst>
      <p:ext uri="{BB962C8B-B14F-4D97-AF65-F5344CB8AC3E}">
        <p14:creationId xmlns:p14="http://schemas.microsoft.com/office/powerpoint/2010/main" val="3534747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September 7, 2017	FTA publicly began promoting an October 3</a:t>
            </a:r>
            <a:r>
              <a:rPr lang="en-US" sz="1200" baseline="30000" dirty="0"/>
              <a:t>rd</a:t>
            </a:r>
            <a:r>
              <a:rPr lang="en-US" sz="1200" dirty="0"/>
              <a:t> membership meeting to VOTE on a potential strike</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September 14, 2017	Mediator certified both parties for Fact Finding</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September 28, 2017	District provides updated proposal</a:t>
            </a:r>
          </a:p>
          <a:p>
            <a:endParaRPr lang="en-US" sz="1200" dirty="0"/>
          </a:p>
          <a:p>
            <a:pPr marL="285750" indent="-285750">
              <a:buFont typeface="Arial" panose="020B0604020202020204" pitchFamily="34" charset="0"/>
              <a:buChar char="•"/>
            </a:pPr>
            <a:r>
              <a:rPr lang="en-US" sz="1200" dirty="0"/>
              <a:t>October 3, 2017	FTA voted to strike if deal was not made</a:t>
            </a:r>
          </a:p>
          <a:p>
            <a:pPr marL="285750" indent="-285750">
              <a:buFont typeface="Arial" panose="020B0604020202020204" pitchFamily="34" charset="0"/>
              <a:buChar char="•"/>
            </a:pPr>
            <a:r>
              <a:rPr lang="en-US" sz="1200" b="1" dirty="0"/>
              <a:t>October 4, 2017	Board of Education adopted Emergency Resolution</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October 4, 2017	Strike Readiness communication plan officially launched</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October 27, 2017 	After 25 session, Fact Finding process begins</a:t>
            </a:r>
          </a:p>
          <a:p>
            <a:endParaRPr lang="en-US" dirty="0"/>
          </a:p>
        </p:txBody>
      </p:sp>
      <p:sp>
        <p:nvSpPr>
          <p:cNvPr id="4" name="Slide Number Placeholder 3"/>
          <p:cNvSpPr>
            <a:spLocks noGrp="1"/>
          </p:cNvSpPr>
          <p:nvPr>
            <p:ph type="sldNum" sz="quarter" idx="10"/>
          </p:nvPr>
        </p:nvSpPr>
        <p:spPr/>
        <p:txBody>
          <a:bodyPr/>
          <a:lstStyle/>
          <a:p>
            <a:fld id="{997CDF13-9F30-4367-A3D5-A9DAA55A992A}" type="slidenum">
              <a:rPr lang="en-US" smtClean="0"/>
              <a:pPr/>
              <a:t>11</a:t>
            </a:fld>
            <a:endParaRPr lang="en-US" dirty="0"/>
          </a:p>
        </p:txBody>
      </p:sp>
    </p:spTree>
    <p:extLst>
      <p:ext uri="{BB962C8B-B14F-4D97-AF65-F5344CB8AC3E}">
        <p14:creationId xmlns:p14="http://schemas.microsoft.com/office/powerpoint/2010/main" val="3453162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7CDF13-9F30-4367-A3D5-A9DAA55A992A}" type="slidenum">
              <a:rPr lang="en-US" smtClean="0"/>
              <a:pPr/>
              <a:t>12</a:t>
            </a:fld>
            <a:endParaRPr lang="en-US" dirty="0"/>
          </a:p>
        </p:txBody>
      </p:sp>
    </p:spTree>
    <p:extLst>
      <p:ext uri="{BB962C8B-B14F-4D97-AF65-F5344CB8AC3E}">
        <p14:creationId xmlns:p14="http://schemas.microsoft.com/office/powerpoint/2010/main" val="1984603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all</a:t>
            </a:r>
            <a:r>
              <a:rPr lang="en-US" baseline="0" dirty="0"/>
              <a:t> had to be done without direct bargaining which would have resulted in an Unfair Labor Practice</a:t>
            </a:r>
            <a:endParaRPr lang="en-US" dirty="0"/>
          </a:p>
        </p:txBody>
      </p:sp>
      <p:sp>
        <p:nvSpPr>
          <p:cNvPr id="4" name="Slide Number Placeholder 3"/>
          <p:cNvSpPr>
            <a:spLocks noGrp="1"/>
          </p:cNvSpPr>
          <p:nvPr>
            <p:ph type="sldNum" sz="quarter" idx="10"/>
          </p:nvPr>
        </p:nvSpPr>
        <p:spPr/>
        <p:txBody>
          <a:bodyPr/>
          <a:lstStyle/>
          <a:p>
            <a:fld id="{997CDF13-9F30-4367-A3D5-A9DAA55A992A}" type="slidenum">
              <a:rPr lang="en-US" smtClean="0"/>
              <a:pPr/>
              <a:t>13</a:t>
            </a:fld>
            <a:endParaRPr lang="en-US" dirty="0"/>
          </a:p>
        </p:txBody>
      </p:sp>
    </p:spTree>
    <p:extLst>
      <p:ext uri="{BB962C8B-B14F-4D97-AF65-F5344CB8AC3E}">
        <p14:creationId xmlns:p14="http://schemas.microsoft.com/office/powerpoint/2010/main" val="411854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7CDF13-9F30-4367-A3D5-A9DAA55A992A}" type="slidenum">
              <a:rPr lang="en-US" smtClean="0"/>
              <a:pPr/>
              <a:t>14</a:t>
            </a:fld>
            <a:endParaRPr lang="en-US" dirty="0"/>
          </a:p>
        </p:txBody>
      </p:sp>
    </p:spTree>
    <p:extLst>
      <p:ext uri="{BB962C8B-B14F-4D97-AF65-F5344CB8AC3E}">
        <p14:creationId xmlns:p14="http://schemas.microsoft.com/office/powerpoint/2010/main" val="4248304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7CDF13-9F30-4367-A3D5-A9DAA55A992A}" type="slidenum">
              <a:rPr lang="en-US" smtClean="0"/>
              <a:pPr/>
              <a:t>15</a:t>
            </a:fld>
            <a:endParaRPr lang="en-US" dirty="0"/>
          </a:p>
        </p:txBody>
      </p:sp>
    </p:spTree>
    <p:extLst>
      <p:ext uri="{BB962C8B-B14F-4D97-AF65-F5344CB8AC3E}">
        <p14:creationId xmlns:p14="http://schemas.microsoft.com/office/powerpoint/2010/main" val="3271253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7CDF13-9F30-4367-A3D5-A9DAA55A992A}" type="slidenum">
              <a:rPr lang="en-US" smtClean="0"/>
              <a:pPr/>
              <a:t>17</a:t>
            </a:fld>
            <a:endParaRPr lang="en-US" dirty="0"/>
          </a:p>
        </p:txBody>
      </p:sp>
    </p:spTree>
    <p:extLst>
      <p:ext uri="{BB962C8B-B14F-4D97-AF65-F5344CB8AC3E}">
        <p14:creationId xmlns:p14="http://schemas.microsoft.com/office/powerpoint/2010/main" val="849734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7CDF13-9F30-4367-A3D5-A9DAA55A992A}" type="slidenum">
              <a:rPr lang="en-US" smtClean="0"/>
              <a:pPr/>
              <a:t>18</a:t>
            </a:fld>
            <a:endParaRPr lang="en-US" dirty="0"/>
          </a:p>
        </p:txBody>
      </p:sp>
    </p:spTree>
    <p:extLst>
      <p:ext uri="{BB962C8B-B14F-4D97-AF65-F5344CB8AC3E}">
        <p14:creationId xmlns:p14="http://schemas.microsoft.com/office/powerpoint/2010/main" val="1403504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7CDF13-9F30-4367-A3D5-A9DAA55A992A}" type="slidenum">
              <a:rPr lang="en-US" smtClean="0"/>
              <a:pPr/>
              <a:t>20</a:t>
            </a:fld>
            <a:endParaRPr lang="en-US" dirty="0"/>
          </a:p>
        </p:txBody>
      </p:sp>
    </p:spTree>
    <p:extLst>
      <p:ext uri="{BB962C8B-B14F-4D97-AF65-F5344CB8AC3E}">
        <p14:creationId xmlns:p14="http://schemas.microsoft.com/office/powerpoint/2010/main" val="3640183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7CDF13-9F30-4367-A3D5-A9DAA55A992A}" type="slidenum">
              <a:rPr lang="en-US" smtClean="0"/>
              <a:pPr/>
              <a:t>21</a:t>
            </a:fld>
            <a:endParaRPr lang="en-US" dirty="0"/>
          </a:p>
        </p:txBody>
      </p:sp>
    </p:spTree>
    <p:extLst>
      <p:ext uri="{BB962C8B-B14F-4D97-AF65-F5344CB8AC3E}">
        <p14:creationId xmlns:p14="http://schemas.microsoft.com/office/powerpoint/2010/main" val="2107502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SEIU, FTA,</a:t>
            </a:r>
            <a:r>
              <a:rPr lang="en-US" baseline="0" dirty="0"/>
              <a:t> FAFSA, CSEA 125, CSEA 143 food service and two trade units</a:t>
            </a:r>
            <a:endParaRPr lang="en-US" dirty="0"/>
          </a:p>
        </p:txBody>
      </p:sp>
      <p:sp>
        <p:nvSpPr>
          <p:cNvPr id="4" name="Slide Number Placeholder 3"/>
          <p:cNvSpPr>
            <a:spLocks noGrp="1"/>
          </p:cNvSpPr>
          <p:nvPr>
            <p:ph type="sldNum" sz="quarter" idx="10"/>
          </p:nvPr>
        </p:nvSpPr>
        <p:spPr/>
        <p:txBody>
          <a:bodyPr/>
          <a:lstStyle/>
          <a:p>
            <a:fld id="{997CDF13-9F30-4367-A3D5-A9DAA55A992A}" type="slidenum">
              <a:rPr lang="en-US" smtClean="0"/>
              <a:pPr/>
              <a:t>2</a:t>
            </a:fld>
            <a:endParaRPr lang="en-US" dirty="0"/>
          </a:p>
        </p:txBody>
      </p:sp>
    </p:spTree>
    <p:extLst>
      <p:ext uri="{BB962C8B-B14F-4D97-AF65-F5344CB8AC3E}">
        <p14:creationId xmlns:p14="http://schemas.microsoft.com/office/powerpoint/2010/main" val="1392730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Manual was done in conjunction with our legal team– it outlined everything from the Role of the Administrator to preparing for a work stoppage to tips in managing in your site when it occurs.  It also provided FAQs for staff, forms, reports, and general processes and procedures under an active work stoppage. It covered pre planning, during a strike and post recovery best practices</a:t>
            </a:r>
          </a:p>
          <a:p>
            <a:endParaRPr lang="en-US" baseline="0" dirty="0"/>
          </a:p>
          <a:p>
            <a:r>
              <a:rPr lang="en-US" baseline="0" dirty="0"/>
              <a:t>Weekly Team Meetings to identify trouble spots, progress and next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Weekly</a:t>
            </a:r>
            <a:r>
              <a:rPr lang="en-US" baseline="0" dirty="0"/>
              <a:t> Lead Team– included Police, Sherriff and Safety, providing updates on progress and trouble areas based on what we were hearing from team meetings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Principal meetings started in October and ran through December– off site, after hours beginning at 4:30 p.m., included food . . . With a bonus meeting on the day we reached a 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997CDF13-9F30-4367-A3D5-A9DAA55A992A}" type="slidenum">
              <a:rPr lang="en-US" smtClean="0"/>
              <a:pPr/>
              <a:t>22</a:t>
            </a:fld>
            <a:endParaRPr lang="en-US" dirty="0"/>
          </a:p>
        </p:txBody>
      </p:sp>
    </p:spTree>
    <p:extLst>
      <p:ext uri="{BB962C8B-B14F-4D97-AF65-F5344CB8AC3E}">
        <p14:creationId xmlns:p14="http://schemas.microsoft.com/office/powerpoint/2010/main" val="394073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endParaRPr lang="en-US" sz="1200" baseline="0" dirty="0">
              <a:solidFill>
                <a:srgbClr val="000000"/>
              </a:solidFill>
              <a:latin typeface="TmsRmn 10pt" charset="0"/>
              <a:cs typeface="Times New Roman" pitchFamily="18" charset="0"/>
            </a:endParaRPr>
          </a:p>
          <a:p>
            <a:pPr eaLnBrk="1" hangingPunct="1"/>
            <a:r>
              <a:rPr lang="en-US" sz="1200" baseline="0" dirty="0">
                <a:solidFill>
                  <a:srgbClr val="000000"/>
                </a:solidFill>
                <a:latin typeface="TmsRmn 10pt" charset="0"/>
                <a:cs typeface="Times New Roman" pitchFamily="18" charset="0"/>
              </a:rPr>
              <a:t>Biggest Hurdle:  Staffing and personnel– our toughest hurdle was to recruit, interview, hire, conduct orientation and finger print and process . . . And then assigning supports to sights from retirees to current district folks.  We had flip charts paper on every corner of our cabinet room with each of our 106 school sites noted– assigning admin supports based on site needs, principal experience, strength of teacher union at site, etc. HOT SPOTS.  Smartfinder– sub assignment system was used to calling XXXX amount of subs a day and we were preparing for it do  5x that in a day.</a:t>
            </a:r>
          </a:p>
          <a:p>
            <a:pPr eaLnBrk="1" hangingPunct="1"/>
            <a:endParaRPr lang="en-US" sz="1200" baseline="0" dirty="0">
              <a:solidFill>
                <a:srgbClr val="000000"/>
              </a:solidFill>
              <a:latin typeface="TmsRmn 10pt" charset="0"/>
              <a:cs typeface="Times New Roman" pitchFamily="18" charset="0"/>
            </a:endParaRPr>
          </a:p>
        </p:txBody>
      </p:sp>
      <p:sp>
        <p:nvSpPr>
          <p:cNvPr id="4" name="Slide Number Placeholder 3"/>
          <p:cNvSpPr>
            <a:spLocks noGrp="1"/>
          </p:cNvSpPr>
          <p:nvPr>
            <p:ph type="sldNum" sz="quarter" idx="10"/>
          </p:nvPr>
        </p:nvSpPr>
        <p:spPr/>
        <p:txBody>
          <a:bodyPr/>
          <a:lstStyle/>
          <a:p>
            <a:fld id="{997CDF13-9F30-4367-A3D5-A9DAA55A992A}" type="slidenum">
              <a:rPr lang="en-US" smtClean="0"/>
              <a:pPr/>
              <a:t>23</a:t>
            </a:fld>
            <a:endParaRPr lang="en-US" dirty="0"/>
          </a:p>
        </p:txBody>
      </p:sp>
    </p:spTree>
    <p:extLst>
      <p:ext uri="{BB962C8B-B14F-4D97-AF65-F5344CB8AC3E}">
        <p14:creationId xmlns:p14="http://schemas.microsoft.com/office/powerpoint/2010/main" val="1687285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endParaRPr lang="en-US" sz="1200" baseline="0" dirty="0">
              <a:solidFill>
                <a:srgbClr val="000000"/>
              </a:solidFill>
              <a:latin typeface="TmsRmn 10pt" charset="0"/>
              <a:cs typeface="Times New Roman" pitchFamily="18" charset="0"/>
            </a:endParaRPr>
          </a:p>
          <a:p>
            <a:pPr eaLnBrk="1" hangingPunct="1"/>
            <a:r>
              <a:rPr lang="en-US" sz="1200" baseline="0" dirty="0">
                <a:solidFill>
                  <a:srgbClr val="000000"/>
                </a:solidFill>
                <a:latin typeface="TmsRmn 10pt" charset="0"/>
                <a:cs typeface="Times New Roman" pitchFamily="18" charset="0"/>
              </a:rPr>
              <a:t>Biggest Hurdle:  Staffing and personnel– our toughest hurdle was to recruit, interview, hire, conduct orientation and finger print and process . . . And then assigning supports to sights from retirees to current district folks.  We had flip charts paper on every corner of our cabinet room with each of our 106 school sites noted– assigning admin supports based on site needs, principal experience, strength of teacher union at site, etc. HOT SPOTS.  Smartfinder– sub assignment system was used to calling XXXX amount of subs a day and we were preparing for it do  5x that in a day.</a:t>
            </a:r>
          </a:p>
          <a:p>
            <a:pPr eaLnBrk="1" hangingPunct="1"/>
            <a:endParaRPr lang="en-US" sz="1200" baseline="0" dirty="0">
              <a:solidFill>
                <a:srgbClr val="000000"/>
              </a:solidFill>
              <a:latin typeface="TmsRmn 10pt" charset="0"/>
              <a:cs typeface="Times New Roman" pitchFamily="18" charset="0"/>
            </a:endParaRPr>
          </a:p>
        </p:txBody>
      </p:sp>
      <p:sp>
        <p:nvSpPr>
          <p:cNvPr id="4" name="Slide Number Placeholder 3"/>
          <p:cNvSpPr>
            <a:spLocks noGrp="1"/>
          </p:cNvSpPr>
          <p:nvPr>
            <p:ph type="sldNum" sz="quarter" idx="10"/>
          </p:nvPr>
        </p:nvSpPr>
        <p:spPr/>
        <p:txBody>
          <a:bodyPr/>
          <a:lstStyle/>
          <a:p>
            <a:fld id="{997CDF13-9F30-4367-A3D5-A9DAA55A992A}" type="slidenum">
              <a:rPr lang="en-US" smtClean="0"/>
              <a:pPr/>
              <a:t>24</a:t>
            </a:fld>
            <a:endParaRPr lang="en-US" dirty="0"/>
          </a:p>
        </p:txBody>
      </p:sp>
    </p:spTree>
    <p:extLst>
      <p:ext uri="{BB962C8B-B14F-4D97-AF65-F5344CB8AC3E}">
        <p14:creationId xmlns:p14="http://schemas.microsoft.com/office/powerpoint/2010/main" val="813492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Agreement reached at 4:50am on January 17</a:t>
            </a:r>
          </a:p>
        </p:txBody>
      </p:sp>
      <p:sp>
        <p:nvSpPr>
          <p:cNvPr id="4" name="Slide Number Placeholder 3"/>
          <p:cNvSpPr>
            <a:spLocks noGrp="1"/>
          </p:cNvSpPr>
          <p:nvPr>
            <p:ph type="sldNum" sz="quarter" idx="10"/>
          </p:nvPr>
        </p:nvSpPr>
        <p:spPr/>
        <p:txBody>
          <a:bodyPr/>
          <a:lstStyle/>
          <a:p>
            <a:fld id="{997CDF13-9F30-4367-A3D5-A9DAA55A992A}" type="slidenum">
              <a:rPr lang="en-US" smtClean="0"/>
              <a:pPr/>
              <a:t>25</a:t>
            </a:fld>
            <a:endParaRPr lang="en-US" dirty="0"/>
          </a:p>
        </p:txBody>
      </p:sp>
    </p:spTree>
    <p:extLst>
      <p:ext uri="{BB962C8B-B14F-4D97-AF65-F5344CB8AC3E}">
        <p14:creationId xmlns:p14="http://schemas.microsoft.com/office/powerpoint/2010/main" val="2064386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7CDF13-9F30-4367-A3D5-A9DAA55A992A}" type="slidenum">
              <a:rPr lang="en-US" smtClean="0"/>
              <a:pPr/>
              <a:t>27</a:t>
            </a:fld>
            <a:endParaRPr lang="en-US" dirty="0"/>
          </a:p>
        </p:txBody>
      </p:sp>
    </p:spTree>
    <p:extLst>
      <p:ext uri="{BB962C8B-B14F-4D97-AF65-F5344CB8AC3E}">
        <p14:creationId xmlns:p14="http://schemas.microsoft.com/office/powerpoint/2010/main" val="529787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for all of this:</a:t>
            </a:r>
          </a:p>
          <a:p>
            <a:r>
              <a:rPr lang="en-US" dirty="0"/>
              <a:t>First round of marketing, for</a:t>
            </a:r>
            <a:r>
              <a:rPr lang="en-US" baseline="0" dirty="0"/>
              <a:t> October 4</a:t>
            </a:r>
            <a:r>
              <a:rPr lang="en-US" baseline="30000" dirty="0"/>
              <a:t>th</a:t>
            </a:r>
            <a:r>
              <a:rPr lang="en-US" baseline="0" dirty="0"/>
              <a:t> (after the strike vote) was initially about $100K</a:t>
            </a:r>
          </a:p>
          <a:p>
            <a:r>
              <a:rPr lang="en-US" baseline="0" dirty="0"/>
              <a:t>In the end, between recruiting messages for teachers and community outreach on radio, TV, movie theater, outside graphics, principal meeting food, misc. and a contract for mediation support on the backside, we were about $500,000.  That didn’t include printing cost for curriculum. </a:t>
            </a:r>
            <a:endParaRPr lang="en-US" dirty="0"/>
          </a:p>
        </p:txBody>
      </p:sp>
      <p:sp>
        <p:nvSpPr>
          <p:cNvPr id="4" name="Slide Number Placeholder 3"/>
          <p:cNvSpPr>
            <a:spLocks noGrp="1"/>
          </p:cNvSpPr>
          <p:nvPr>
            <p:ph type="sldNum" sz="quarter" idx="10"/>
          </p:nvPr>
        </p:nvSpPr>
        <p:spPr/>
        <p:txBody>
          <a:bodyPr/>
          <a:lstStyle/>
          <a:p>
            <a:fld id="{997CDF13-9F30-4367-A3D5-A9DAA55A992A}" type="slidenum">
              <a:rPr lang="en-US" smtClean="0"/>
              <a:pPr/>
              <a:t>28</a:t>
            </a:fld>
            <a:endParaRPr lang="en-US" dirty="0"/>
          </a:p>
        </p:txBody>
      </p:sp>
    </p:spTree>
    <p:extLst>
      <p:ext uri="{BB962C8B-B14F-4D97-AF65-F5344CB8AC3E}">
        <p14:creationId xmlns:p14="http://schemas.microsoft.com/office/powerpoint/2010/main" val="586007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7CDF13-9F30-4367-A3D5-A9DAA55A992A}" type="slidenum">
              <a:rPr lang="en-US" smtClean="0"/>
              <a:pPr/>
              <a:t>3</a:t>
            </a:fld>
            <a:endParaRPr lang="en-US" dirty="0"/>
          </a:p>
        </p:txBody>
      </p:sp>
    </p:spTree>
    <p:extLst>
      <p:ext uri="{BB962C8B-B14F-4D97-AF65-F5344CB8AC3E}">
        <p14:creationId xmlns:p14="http://schemas.microsoft.com/office/powerpoint/2010/main" val="2538792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7CDF13-9F30-4367-A3D5-A9DAA55A992A}" type="slidenum">
              <a:rPr lang="en-US" smtClean="0"/>
              <a:pPr/>
              <a:t>4</a:t>
            </a:fld>
            <a:endParaRPr lang="en-US" dirty="0"/>
          </a:p>
        </p:txBody>
      </p:sp>
    </p:spTree>
    <p:extLst>
      <p:ext uri="{BB962C8B-B14F-4D97-AF65-F5344CB8AC3E}">
        <p14:creationId xmlns:p14="http://schemas.microsoft.com/office/powerpoint/2010/main" val="3899762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7CDF13-9F30-4367-A3D5-A9DAA55A992A}" type="slidenum">
              <a:rPr lang="en-US" smtClean="0"/>
              <a:pPr/>
              <a:t>5</a:t>
            </a:fld>
            <a:endParaRPr lang="en-US" dirty="0"/>
          </a:p>
        </p:txBody>
      </p:sp>
    </p:spTree>
    <p:extLst>
      <p:ext uri="{BB962C8B-B14F-4D97-AF65-F5344CB8AC3E}">
        <p14:creationId xmlns:p14="http://schemas.microsoft.com/office/powerpoint/2010/main" val="4007074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7CDF13-9F30-4367-A3D5-A9DAA55A992A}" type="slidenum">
              <a:rPr lang="en-US" smtClean="0"/>
              <a:pPr/>
              <a:t>6</a:t>
            </a:fld>
            <a:endParaRPr lang="en-US" dirty="0"/>
          </a:p>
        </p:txBody>
      </p:sp>
    </p:spTree>
    <p:extLst>
      <p:ext uri="{BB962C8B-B14F-4D97-AF65-F5344CB8AC3E}">
        <p14:creationId xmlns:p14="http://schemas.microsoft.com/office/powerpoint/2010/main" val="2937793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7CDF13-9F30-4367-A3D5-A9DAA55A992A}" type="slidenum">
              <a:rPr lang="en-US" smtClean="0"/>
              <a:pPr/>
              <a:t>7</a:t>
            </a:fld>
            <a:endParaRPr lang="en-US" dirty="0"/>
          </a:p>
        </p:txBody>
      </p:sp>
    </p:spTree>
    <p:extLst>
      <p:ext uri="{BB962C8B-B14F-4D97-AF65-F5344CB8AC3E}">
        <p14:creationId xmlns:p14="http://schemas.microsoft.com/office/powerpoint/2010/main" val="3212498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7CDF13-9F30-4367-A3D5-A9DAA55A992A}" type="slidenum">
              <a:rPr lang="en-US" smtClean="0"/>
              <a:pPr/>
              <a:t>8</a:t>
            </a:fld>
            <a:endParaRPr lang="en-US" dirty="0"/>
          </a:p>
        </p:txBody>
      </p:sp>
    </p:spTree>
    <p:extLst>
      <p:ext uri="{BB962C8B-B14F-4D97-AF65-F5344CB8AC3E}">
        <p14:creationId xmlns:p14="http://schemas.microsoft.com/office/powerpoint/2010/main" val="1334653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7CDF13-9F30-4367-A3D5-A9DAA55A992A}" type="slidenum">
              <a:rPr lang="en-US" smtClean="0"/>
              <a:pPr/>
              <a:t>9</a:t>
            </a:fld>
            <a:endParaRPr lang="en-US" dirty="0"/>
          </a:p>
        </p:txBody>
      </p:sp>
    </p:spTree>
    <p:extLst>
      <p:ext uri="{BB962C8B-B14F-4D97-AF65-F5344CB8AC3E}">
        <p14:creationId xmlns:p14="http://schemas.microsoft.com/office/powerpoint/2010/main" val="13632160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cstate="print"/>
          <a:srcRect/>
          <a:stretch>
            <a:fillRect/>
          </a:stretch>
        </p:blipFill>
        <p:spPr bwMode="auto">
          <a:xfrm>
            <a:off x="246566" y="1781454"/>
            <a:ext cx="3026429" cy="1661833"/>
          </a:xfrm>
          <a:prstGeom prst="rect">
            <a:avLst/>
          </a:prstGeom>
          <a:noFill/>
          <a:ln w="9525">
            <a:noFill/>
            <a:miter lim="800000"/>
            <a:headEnd/>
            <a:tailEnd/>
          </a:ln>
          <a:effectLst/>
        </p:spPr>
      </p:pic>
      <p:sp>
        <p:nvSpPr>
          <p:cNvPr id="11" name="Rectangle 10"/>
          <p:cNvSpPr/>
          <p:nvPr/>
        </p:nvSpPr>
        <p:spPr>
          <a:xfrm>
            <a:off x="0" y="5791200"/>
            <a:ext cx="9144000" cy="1066800"/>
          </a:xfrm>
          <a:prstGeom prst="rect">
            <a:avLst/>
          </a:prstGeom>
          <a:gradFill flip="none" rotWithShape="1">
            <a:gsLst>
              <a:gs pos="0">
                <a:schemeClr val="tx1"/>
              </a:gs>
              <a:gs pos="100000">
                <a:srgbClr val="002060"/>
              </a:gs>
            </a:gsLst>
            <a:lin ang="540000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3600450" y="990600"/>
            <a:ext cx="5238750" cy="3595688"/>
          </a:xfrm>
        </p:spPr>
        <p:txBody>
          <a:bodyPr anchor="b"/>
          <a:lstStyle>
            <a:lvl1pPr>
              <a:defRPr b="1" cap="none" baseline="0"/>
            </a:lvl1pPr>
          </a:lstStyle>
          <a:p>
            <a:r>
              <a:rPr kumimoji="0" lang="en-US" dirty="0"/>
              <a:t>Click to edit Master title style</a:t>
            </a:r>
          </a:p>
        </p:txBody>
      </p:sp>
      <p:sp>
        <p:nvSpPr>
          <p:cNvPr id="9" name="Subtitle 8"/>
          <p:cNvSpPr>
            <a:spLocks noGrp="1"/>
          </p:cNvSpPr>
          <p:nvPr>
            <p:ph type="subTitle" idx="1"/>
          </p:nvPr>
        </p:nvSpPr>
        <p:spPr>
          <a:xfrm>
            <a:off x="2362200" y="6019800"/>
            <a:ext cx="6705600" cy="685800"/>
          </a:xfrm>
        </p:spPr>
        <p:txBody>
          <a:bodyPr anchor="ctr">
            <a:normAutofit/>
          </a:bodyPr>
          <a:lstStyle>
            <a:lvl1pPr marL="0" indent="0" algn="ctr">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8" name="Date Placeholder 27"/>
          <p:cNvSpPr>
            <a:spLocks noGrp="1"/>
          </p:cNvSpPr>
          <p:nvPr>
            <p:ph type="dt" sz="half" idx="10"/>
          </p:nvPr>
        </p:nvSpPr>
        <p:spPr>
          <a:xfrm>
            <a:off x="76200" y="6019800"/>
            <a:ext cx="2057400" cy="685800"/>
          </a:xfrm>
        </p:spPr>
        <p:txBody>
          <a:bodyPr>
            <a:noAutofit/>
          </a:bodyPr>
          <a:lstStyle>
            <a:lvl1pPr algn="ctr">
              <a:defRPr sz="2400">
                <a:solidFill>
                  <a:schemeClr val="bg1"/>
                </a:solidFill>
              </a:defRPr>
            </a:lvl1pPr>
          </a:lstStyle>
          <a:p>
            <a:r>
              <a:rPr lang="en-US" dirty="0"/>
              <a:t>8/22/12</a:t>
            </a:r>
          </a:p>
        </p:txBody>
      </p:sp>
      <p:sp>
        <p:nvSpPr>
          <p:cNvPr id="17" name="Footer Placeholder 16"/>
          <p:cNvSpPr>
            <a:spLocks noGrp="1"/>
          </p:cNvSpPr>
          <p:nvPr>
            <p:ph type="ftr" sz="quarter" idx="11"/>
          </p:nvPr>
        </p:nvSpPr>
        <p:spPr>
          <a:xfrm>
            <a:off x="4419599" y="236538"/>
            <a:ext cx="3533193" cy="373062"/>
          </a:xfrm>
          <a:ln>
            <a:noFill/>
          </a:ln>
        </p:spPr>
        <p:txBody>
          <a:bodyPr/>
          <a:lstStyle>
            <a:lvl1pPr algn="r">
              <a:defRPr i="1">
                <a:solidFill>
                  <a:schemeClr val="tx2"/>
                </a:solidFill>
              </a:defRPr>
            </a:lvl1pPr>
          </a:lstStyle>
          <a:p>
            <a:r>
              <a:rPr lang="en-US" dirty="0"/>
              <a:t>Potential Budget Adjustments 2012/13</a:t>
            </a: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86F6F16D-00F6-41D7-BBEC-4A32727223A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dirty="0"/>
              <a:t>8/22/12</a:t>
            </a:r>
          </a:p>
        </p:txBody>
      </p:sp>
      <p:sp>
        <p:nvSpPr>
          <p:cNvPr id="5" name="Footer Placeholder 4"/>
          <p:cNvSpPr>
            <a:spLocks noGrp="1"/>
          </p:cNvSpPr>
          <p:nvPr>
            <p:ph type="ftr" sz="quarter" idx="11"/>
          </p:nvPr>
        </p:nvSpPr>
        <p:spPr/>
        <p:txBody>
          <a:bodyPr/>
          <a:lstStyle/>
          <a:p>
            <a:r>
              <a:rPr lang="en-US" dirty="0"/>
              <a:t>Potential Budget Adjustments 2012/13</a:t>
            </a:r>
          </a:p>
        </p:txBody>
      </p:sp>
      <p:sp>
        <p:nvSpPr>
          <p:cNvPr id="6" name="Slide Number Placeholder 5"/>
          <p:cNvSpPr>
            <a:spLocks noGrp="1"/>
          </p:cNvSpPr>
          <p:nvPr>
            <p:ph type="sldNum" sz="quarter" idx="12"/>
          </p:nvPr>
        </p:nvSpPr>
        <p:spPr/>
        <p:txBody>
          <a:bodyPr/>
          <a:lstStyle/>
          <a:p>
            <a:fld id="{86F6F16D-00F6-41D7-BBEC-4A32727223A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r>
              <a:rPr lang="en-US" dirty="0"/>
              <a:t>8/22/12</a:t>
            </a:r>
          </a:p>
        </p:txBody>
      </p:sp>
      <p:sp>
        <p:nvSpPr>
          <p:cNvPr id="5" name="Footer Placeholder 4"/>
          <p:cNvSpPr>
            <a:spLocks noGrp="1"/>
          </p:cNvSpPr>
          <p:nvPr>
            <p:ph type="ftr" sz="quarter" idx="11"/>
          </p:nvPr>
        </p:nvSpPr>
        <p:spPr>
          <a:xfrm>
            <a:off x="457201" y="6248207"/>
            <a:ext cx="5573483" cy="365125"/>
          </a:xfrm>
        </p:spPr>
        <p:txBody>
          <a:bodyPr/>
          <a:lstStyle/>
          <a:p>
            <a:r>
              <a:rPr lang="en-US" dirty="0"/>
              <a:t>Potential Budget Adjustments 2012/13</a:t>
            </a: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tx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86F6F16D-00F6-41D7-BBEC-4A32727223A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5930" y="228600"/>
            <a:ext cx="7820117" cy="843455"/>
          </a:xfrm>
        </p:spPr>
        <p:txBody>
          <a:bodyPr/>
          <a:lstStyle/>
          <a:p>
            <a:r>
              <a:rPr kumimoji="0" lang="en-US" dirty="0"/>
              <a:t>Click to edit Master title style</a:t>
            </a:r>
          </a:p>
        </p:txBody>
      </p:sp>
      <p:sp>
        <p:nvSpPr>
          <p:cNvPr id="4" name="Date Placeholder 3"/>
          <p:cNvSpPr>
            <a:spLocks noGrp="1"/>
          </p:cNvSpPr>
          <p:nvPr>
            <p:ph type="dt" sz="half" idx="10"/>
          </p:nvPr>
        </p:nvSpPr>
        <p:spPr/>
        <p:txBody>
          <a:bodyPr/>
          <a:lstStyle>
            <a:lvl1pPr>
              <a:defRPr/>
            </a:lvl1pPr>
          </a:lstStyle>
          <a:p>
            <a:r>
              <a:rPr lang="en-US" dirty="0"/>
              <a:t>8/22/12</a:t>
            </a:r>
          </a:p>
        </p:txBody>
      </p:sp>
      <p:sp>
        <p:nvSpPr>
          <p:cNvPr id="5" name="Footer Placeholder 4"/>
          <p:cNvSpPr>
            <a:spLocks noGrp="1"/>
          </p:cNvSpPr>
          <p:nvPr>
            <p:ph type="ftr" sz="quarter" idx="11"/>
          </p:nvPr>
        </p:nvSpPr>
        <p:spPr/>
        <p:txBody>
          <a:bodyPr/>
          <a:lstStyle/>
          <a:p>
            <a:r>
              <a:rPr lang="en-US" dirty="0"/>
              <a:t>Potential Budget Adjustments 2012/13</a:t>
            </a:r>
          </a:p>
        </p:txBody>
      </p:sp>
      <p:sp>
        <p:nvSpPr>
          <p:cNvPr id="6" name="Slide Number Placeholder 5"/>
          <p:cNvSpPr>
            <a:spLocks noGrp="1"/>
          </p:cNvSpPr>
          <p:nvPr>
            <p:ph type="sldNum" sz="quarter" idx="12"/>
          </p:nvPr>
        </p:nvSpPr>
        <p:spPr/>
        <p:txBody>
          <a:bodyPr/>
          <a:lstStyle>
            <a:lvl1pPr>
              <a:defRPr>
                <a:solidFill>
                  <a:schemeClr val="tx1">
                    <a:lumMod val="65000"/>
                    <a:lumOff val="35000"/>
                  </a:schemeClr>
                </a:solidFill>
              </a:defRPr>
            </a:lvl1pPr>
          </a:lstStyle>
          <a:p>
            <a:fld id="{86F6F16D-00F6-41D7-BBEC-4A32727223A9}"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tx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rgbClr val="00206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r>
              <a:rPr lang="en-US" dirty="0"/>
              <a:t>8/22/12</a:t>
            </a: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86F6F16D-00F6-41D7-BBEC-4A32727223A9}" type="slidenum">
              <a:rPr lang="en-US" smtClean="0"/>
              <a:pPr/>
              <a:t>‹#›</a:t>
            </a:fld>
            <a:endParaRPr lang="en-US" dirty="0"/>
          </a:p>
        </p:txBody>
      </p:sp>
      <p:sp>
        <p:nvSpPr>
          <p:cNvPr id="14" name="Footer Placeholder 13"/>
          <p:cNvSpPr>
            <a:spLocks noGrp="1"/>
          </p:cNvSpPr>
          <p:nvPr>
            <p:ph type="ftr" sz="quarter" idx="12"/>
          </p:nvPr>
        </p:nvSpPr>
        <p:spPr/>
        <p:txBody>
          <a:bodyPr/>
          <a:lstStyle/>
          <a:p>
            <a:r>
              <a:rPr lang="en-US" dirty="0"/>
              <a:t>Potential Budget Adjustments 2012/13</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r>
              <a:rPr lang="en-US" dirty="0"/>
              <a:t>8/22/12</a:t>
            </a:r>
          </a:p>
        </p:txBody>
      </p:sp>
      <p:sp>
        <p:nvSpPr>
          <p:cNvPr id="10" name="Slide Number Placeholder 9"/>
          <p:cNvSpPr>
            <a:spLocks noGrp="1"/>
          </p:cNvSpPr>
          <p:nvPr>
            <p:ph type="sldNum" sz="quarter" idx="16"/>
          </p:nvPr>
        </p:nvSpPr>
        <p:spPr/>
        <p:txBody>
          <a:bodyPr rtlCol="0"/>
          <a:lstStyle/>
          <a:p>
            <a:fld id="{86F6F16D-00F6-41D7-BBEC-4A32727223A9}" type="slidenum">
              <a:rPr lang="en-US" smtClean="0"/>
              <a:pPr/>
              <a:t>‹#›</a:t>
            </a:fld>
            <a:endParaRPr lang="en-US" dirty="0"/>
          </a:p>
        </p:txBody>
      </p:sp>
      <p:sp>
        <p:nvSpPr>
          <p:cNvPr id="12" name="Footer Placeholder 11"/>
          <p:cNvSpPr>
            <a:spLocks noGrp="1"/>
          </p:cNvSpPr>
          <p:nvPr>
            <p:ph type="ftr" sz="quarter" idx="17"/>
          </p:nvPr>
        </p:nvSpPr>
        <p:spPr/>
        <p:txBody>
          <a:bodyPr rtlCol="0"/>
          <a:lstStyle/>
          <a:p>
            <a:r>
              <a:rPr lang="en-US" dirty="0"/>
              <a:t>Potential Budget Adjustments 2012/13</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r>
              <a:rPr lang="en-US" dirty="0"/>
              <a:t>8/22/12</a:t>
            </a:r>
          </a:p>
        </p:txBody>
      </p:sp>
      <p:sp>
        <p:nvSpPr>
          <p:cNvPr id="12" name="Slide Number Placeholder 11"/>
          <p:cNvSpPr>
            <a:spLocks noGrp="1"/>
          </p:cNvSpPr>
          <p:nvPr>
            <p:ph type="sldNum" sz="quarter" idx="16"/>
          </p:nvPr>
        </p:nvSpPr>
        <p:spPr/>
        <p:txBody>
          <a:bodyPr rtlCol="0"/>
          <a:lstStyle/>
          <a:p>
            <a:fld id="{86F6F16D-00F6-41D7-BBEC-4A32727223A9}" type="slidenum">
              <a:rPr lang="en-US" smtClean="0"/>
              <a:pPr/>
              <a:t>‹#›</a:t>
            </a:fld>
            <a:endParaRPr lang="en-US" dirty="0"/>
          </a:p>
        </p:txBody>
      </p:sp>
      <p:sp>
        <p:nvSpPr>
          <p:cNvPr id="14" name="Footer Placeholder 13"/>
          <p:cNvSpPr>
            <a:spLocks noGrp="1"/>
          </p:cNvSpPr>
          <p:nvPr>
            <p:ph type="ftr" sz="quarter" idx="17"/>
          </p:nvPr>
        </p:nvSpPr>
        <p:spPr/>
        <p:txBody>
          <a:bodyPr rtlCol="0"/>
          <a:lstStyle/>
          <a:p>
            <a:r>
              <a:rPr lang="en-US" dirty="0"/>
              <a:t>Potential Budget Adjustments 2012/13</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lvl1pPr algn="r">
              <a:defRPr/>
            </a:lvl1pPr>
          </a:lstStyle>
          <a:p>
            <a:r>
              <a:rPr lang="en-US" dirty="0"/>
              <a:t>8/22/12</a:t>
            </a:r>
          </a:p>
        </p:txBody>
      </p:sp>
      <p:sp>
        <p:nvSpPr>
          <p:cNvPr id="4" name="Footer Placeholder 3"/>
          <p:cNvSpPr>
            <a:spLocks noGrp="1"/>
          </p:cNvSpPr>
          <p:nvPr>
            <p:ph type="ftr" sz="quarter" idx="11"/>
          </p:nvPr>
        </p:nvSpPr>
        <p:spPr/>
        <p:txBody>
          <a:bodyPr/>
          <a:lstStyle/>
          <a:p>
            <a:r>
              <a:rPr lang="en-US" dirty="0"/>
              <a:t>Potential Budget Adjustments 2012/13</a:t>
            </a:r>
          </a:p>
        </p:txBody>
      </p:sp>
      <p:sp>
        <p:nvSpPr>
          <p:cNvPr id="5" name="Slide Number Placeholder 4"/>
          <p:cNvSpPr>
            <a:spLocks noGrp="1"/>
          </p:cNvSpPr>
          <p:nvPr>
            <p:ph type="sldNum" sz="quarter" idx="12"/>
          </p:nvPr>
        </p:nvSpPr>
        <p:spPr>
          <a:xfrm>
            <a:off x="254877" y="488732"/>
            <a:ext cx="533399" cy="270641"/>
          </a:xfrm>
        </p:spPr>
        <p:txBody>
          <a:bodyPr>
            <a:noAutofit/>
          </a:bodyPr>
          <a:lstStyle>
            <a:lvl1pPr>
              <a:defRPr sz="1400">
                <a:solidFill>
                  <a:schemeClr val="tx1">
                    <a:lumMod val="65000"/>
                    <a:lumOff val="35000"/>
                  </a:schemeClr>
                </a:solidFill>
              </a:defRPr>
            </a:lvl1pPr>
          </a:lstStyle>
          <a:p>
            <a:fld id="{86F6F16D-00F6-41D7-BBEC-4A32727223A9}" type="slidenum">
              <a:rPr lang="en-US" smtClean="0"/>
              <a:pPr/>
              <a:t>‹#›</a:t>
            </a:fld>
            <a:endParaRPr lang="en-US" dirty="0"/>
          </a:p>
        </p:txBody>
      </p:sp>
      <p:sp>
        <p:nvSpPr>
          <p:cNvPr id="7" name="타원 34"/>
          <p:cNvSpPr/>
          <p:nvPr userDrawn="1"/>
        </p:nvSpPr>
        <p:spPr>
          <a:xfrm>
            <a:off x="3569525" y="3651166"/>
            <a:ext cx="457200" cy="457200"/>
          </a:xfrm>
          <a:prstGeom prst="ellipse">
            <a:avLst/>
          </a:prstGeom>
          <a:ln w="12700" cmpd="dbl">
            <a:solidFill>
              <a:schemeClr val="bg1">
                <a:lumMod val="65000"/>
              </a:schemeClr>
            </a:solidFill>
          </a:ln>
          <a:effectLst>
            <a:outerShdw blurRad="190500" dist="1270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ko-KR" altLang="en-US">
              <a:latin typeface="Arial" pitchFamily="34" charset="0"/>
              <a:cs typeface="Arial" pitchFamily="34" charset="0"/>
            </a:endParaRPr>
          </a:p>
        </p:txBody>
      </p:sp>
      <p:sp>
        <p:nvSpPr>
          <p:cNvPr id="8" name="타원 36"/>
          <p:cNvSpPr/>
          <p:nvPr userDrawn="1"/>
        </p:nvSpPr>
        <p:spPr>
          <a:xfrm>
            <a:off x="2963874" y="4961412"/>
            <a:ext cx="457200" cy="457200"/>
          </a:xfrm>
          <a:prstGeom prst="ellipse">
            <a:avLst/>
          </a:prstGeom>
          <a:ln w="12700" cmpd="dbl">
            <a:solidFill>
              <a:schemeClr val="bg1">
                <a:lumMod val="65000"/>
              </a:schemeClr>
            </a:solidFill>
          </a:ln>
          <a:effectLst>
            <a:outerShdw blurRad="190500" dist="1270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4"/>
          </a:fillRef>
          <a:effectRef idx="1">
            <a:schemeClr val="accent4"/>
          </a:effectRef>
          <a:fontRef idx="minor">
            <a:schemeClr val="lt1"/>
          </a:fontRef>
        </p:style>
        <p:txBody>
          <a:bodyPr anchor="ctr"/>
          <a:lstStyle/>
          <a:p>
            <a:pPr algn="ctr" fontAlgn="auto">
              <a:spcBef>
                <a:spcPts val="0"/>
              </a:spcBef>
              <a:spcAft>
                <a:spcPts val="0"/>
              </a:spcAft>
              <a:defRPr/>
            </a:pPr>
            <a:endParaRPr lang="ko-KR" altLang="en-US">
              <a:latin typeface="Arial" pitchFamily="34" charset="0"/>
              <a:cs typeface="Arial" pitchFamily="34" charset="0"/>
            </a:endParaRPr>
          </a:p>
        </p:txBody>
      </p:sp>
      <p:sp>
        <p:nvSpPr>
          <p:cNvPr id="9" name="타원 78"/>
          <p:cNvSpPr/>
          <p:nvPr userDrawn="1"/>
        </p:nvSpPr>
        <p:spPr>
          <a:xfrm flipH="1">
            <a:off x="3554681" y="2999015"/>
            <a:ext cx="457200" cy="457200"/>
          </a:xfrm>
          <a:prstGeom prst="ellipse">
            <a:avLst/>
          </a:prstGeom>
          <a:ln w="12700" cmpd="dbl">
            <a:solidFill>
              <a:schemeClr val="bg1">
                <a:lumMod val="65000"/>
              </a:schemeClr>
            </a:solidFill>
          </a:ln>
          <a:effectLst>
            <a:outerShdw blurRad="190500" dist="1270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endParaRPr lang="ko-KR" altLang="en-US">
              <a:latin typeface="Arial" pitchFamily="34" charset="0"/>
              <a:cs typeface="Arial" pitchFamily="34" charset="0"/>
            </a:endParaRPr>
          </a:p>
        </p:txBody>
      </p:sp>
      <p:sp>
        <p:nvSpPr>
          <p:cNvPr id="10" name="타원 91"/>
          <p:cNvSpPr/>
          <p:nvPr userDrawn="1"/>
        </p:nvSpPr>
        <p:spPr>
          <a:xfrm>
            <a:off x="2850075" y="1826325"/>
            <a:ext cx="457200" cy="457200"/>
          </a:xfrm>
          <a:prstGeom prst="ellipse">
            <a:avLst/>
          </a:prstGeom>
          <a:ln w="12700" cmpd="dbl">
            <a:solidFill>
              <a:schemeClr val="bg1">
                <a:lumMod val="65000"/>
              </a:schemeClr>
            </a:solidFill>
          </a:ln>
          <a:effectLst>
            <a:outerShdw blurRad="190500" dist="1270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ko-KR" altLang="en-US">
              <a:latin typeface="Arial" pitchFamily="34" charset="0"/>
              <a:cs typeface="Arial" pitchFamily="34" charset="0"/>
            </a:endParaRPr>
          </a:p>
        </p:txBody>
      </p:sp>
      <p:sp>
        <p:nvSpPr>
          <p:cNvPr id="15" name="타원 38"/>
          <p:cNvSpPr/>
          <p:nvPr userDrawn="1"/>
        </p:nvSpPr>
        <p:spPr>
          <a:xfrm>
            <a:off x="3352800" y="2400300"/>
            <a:ext cx="457200" cy="457200"/>
          </a:xfrm>
          <a:prstGeom prst="ellipse">
            <a:avLst/>
          </a:prstGeom>
          <a:ln w="12700" cmpd="dbl">
            <a:solidFill>
              <a:schemeClr val="bg1">
                <a:lumMod val="65000"/>
              </a:schemeClr>
            </a:solidFill>
          </a:ln>
          <a:effectLst>
            <a:outerShdw blurRad="190500" dist="1270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lang="ko-KR" altLang="en-US">
              <a:latin typeface="Arial" pitchFamily="34" charset="0"/>
              <a:cs typeface="Arial" pitchFamily="34" charset="0"/>
            </a:endParaRPr>
          </a:p>
        </p:txBody>
      </p:sp>
      <p:sp>
        <p:nvSpPr>
          <p:cNvPr id="18" name="타원 37"/>
          <p:cNvSpPr/>
          <p:nvPr userDrawn="1"/>
        </p:nvSpPr>
        <p:spPr>
          <a:xfrm>
            <a:off x="365234" y="2312272"/>
            <a:ext cx="2743200" cy="2667000"/>
          </a:xfrm>
          <a:prstGeom prst="ellipse">
            <a:avLst/>
          </a:prstGeom>
          <a:gradFill>
            <a:gsLst>
              <a:gs pos="0">
                <a:srgbClr val="5E9EFF">
                  <a:alpha val="0"/>
                </a:srgbClr>
              </a:gs>
              <a:gs pos="42000">
                <a:srgbClr val="85C2FF">
                  <a:alpha val="51000"/>
                </a:srgbClr>
              </a:gs>
              <a:gs pos="67000">
                <a:srgbClr val="C4D6EB">
                  <a:alpha val="70000"/>
                </a:srgbClr>
              </a:gs>
              <a:gs pos="92000">
                <a:schemeClr val="tx2">
                  <a:lumMod val="60000"/>
                  <a:lumOff val="40000"/>
                </a:schemeClr>
              </a:gs>
            </a:gsLst>
            <a:lin ang="5400000" scaled="0"/>
          </a:gradFill>
          <a:ln cmpd="dbl"/>
          <a:effectLst>
            <a:reflection blurRad="6350" stA="50000" endA="300" endPos="38500" dist="50800" dir="5400000" sy="-100000" algn="bl" rotWithShape="0"/>
          </a:effectLst>
          <a:scene3d>
            <a:camera prst="orthographicFront">
              <a:rot lat="0" lon="0" rev="0"/>
            </a:camera>
            <a:lightRig rig="brightRoom" dir="t"/>
          </a:scene3d>
          <a:sp3d prstMaterial="flat">
            <a:bevelT w="1270000" h="1270000"/>
            <a:bevelB w="0" h="0"/>
            <a:contourClr>
              <a:schemeClr val="accent1">
                <a:lumMod val="75000"/>
              </a:schemeClr>
            </a:contourClr>
          </a:sp3d>
        </p:spPr>
        <p:style>
          <a:lnRef idx="0">
            <a:schemeClr val="accent3"/>
          </a:lnRef>
          <a:fillRef idx="3">
            <a:schemeClr val="accent3"/>
          </a:fillRef>
          <a:effectRef idx="3">
            <a:schemeClr val="accent3"/>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fontAlgn="auto">
              <a:spcBef>
                <a:spcPts val="0"/>
              </a:spcBef>
              <a:spcAft>
                <a:spcPts val="0"/>
              </a:spcAft>
              <a:defRPr/>
            </a:pPr>
            <a:endParaRPr lang="en-US" altLang="ko-KR" b="1" dirty="0">
              <a:ln w="50800"/>
              <a:solidFill>
                <a:schemeClr val="bg1">
                  <a:shade val="50000"/>
                </a:schemeClr>
              </a:solidFill>
              <a:cs typeface="Arial" pitchFamily="34" charset="0"/>
            </a:endParaRPr>
          </a:p>
        </p:txBody>
      </p:sp>
      <p:sp>
        <p:nvSpPr>
          <p:cNvPr id="20" name="Text Placeholder 19"/>
          <p:cNvSpPr>
            <a:spLocks noGrp="1"/>
          </p:cNvSpPr>
          <p:nvPr>
            <p:ph type="body" sz="quarter" idx="13"/>
          </p:nvPr>
        </p:nvSpPr>
        <p:spPr>
          <a:xfrm>
            <a:off x="3412175" y="1752600"/>
            <a:ext cx="5410200" cy="533400"/>
          </a:xfrm>
        </p:spPr>
        <p:txBody>
          <a:bodyPr>
            <a:normAutofit/>
          </a:bodyPr>
          <a:lstStyle>
            <a:lvl1pPr>
              <a:buNone/>
              <a:defRPr sz="2400"/>
            </a:lvl1pPr>
          </a:lstStyle>
          <a:p>
            <a:pPr lvl="0"/>
            <a:r>
              <a:rPr lang="en-US" dirty="0"/>
              <a:t>Click to edit Master</a:t>
            </a:r>
          </a:p>
        </p:txBody>
      </p:sp>
      <p:sp>
        <p:nvSpPr>
          <p:cNvPr id="21" name="Text Placeholder 19"/>
          <p:cNvSpPr>
            <a:spLocks noGrp="1"/>
          </p:cNvSpPr>
          <p:nvPr>
            <p:ph type="body" sz="quarter" idx="14"/>
          </p:nvPr>
        </p:nvSpPr>
        <p:spPr>
          <a:xfrm>
            <a:off x="3962400" y="2362200"/>
            <a:ext cx="4876800" cy="533400"/>
          </a:xfrm>
        </p:spPr>
        <p:txBody>
          <a:bodyPr>
            <a:normAutofit/>
          </a:bodyPr>
          <a:lstStyle>
            <a:lvl1pPr>
              <a:buFont typeface="Arial" pitchFamily="34" charset="0"/>
              <a:buNone/>
              <a:defRPr sz="2400"/>
            </a:lvl1pPr>
          </a:lstStyle>
          <a:p>
            <a:pPr lvl="0"/>
            <a:r>
              <a:rPr lang="en-US" dirty="0"/>
              <a:t>Click to edit Master</a:t>
            </a:r>
          </a:p>
        </p:txBody>
      </p:sp>
      <p:sp>
        <p:nvSpPr>
          <p:cNvPr id="24" name="Text Placeholder 19"/>
          <p:cNvSpPr>
            <a:spLocks noGrp="1"/>
          </p:cNvSpPr>
          <p:nvPr>
            <p:ph type="body" sz="quarter" idx="17"/>
          </p:nvPr>
        </p:nvSpPr>
        <p:spPr>
          <a:xfrm>
            <a:off x="3962400" y="4267200"/>
            <a:ext cx="4876800" cy="533400"/>
          </a:xfrm>
        </p:spPr>
        <p:txBody>
          <a:bodyPr>
            <a:normAutofit/>
          </a:bodyPr>
          <a:lstStyle>
            <a:lvl1pPr>
              <a:buFont typeface="Arial" pitchFamily="34" charset="0"/>
              <a:buNone/>
              <a:defRPr sz="2400"/>
            </a:lvl1pPr>
          </a:lstStyle>
          <a:p>
            <a:pPr lvl="0"/>
            <a:r>
              <a:rPr lang="en-US" dirty="0"/>
              <a:t>Click to edit Master</a:t>
            </a:r>
          </a:p>
        </p:txBody>
      </p:sp>
      <p:sp>
        <p:nvSpPr>
          <p:cNvPr id="25" name="타원 78"/>
          <p:cNvSpPr/>
          <p:nvPr userDrawn="1"/>
        </p:nvSpPr>
        <p:spPr>
          <a:xfrm flipH="1">
            <a:off x="3358738" y="4326081"/>
            <a:ext cx="457200" cy="457200"/>
          </a:xfrm>
          <a:prstGeom prst="ellipse">
            <a:avLst/>
          </a:prstGeom>
          <a:ln w="12700" cmpd="dbl">
            <a:solidFill>
              <a:schemeClr val="bg1">
                <a:lumMod val="65000"/>
              </a:schemeClr>
            </a:solidFill>
          </a:ln>
          <a:effectLst>
            <a:outerShdw blurRad="190500" dist="1270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endParaRPr lang="ko-KR" altLang="en-US">
              <a:latin typeface="Arial" pitchFamily="34" charset="0"/>
              <a:cs typeface="Arial" pitchFamily="34" charset="0"/>
            </a:endParaRPr>
          </a:p>
        </p:txBody>
      </p:sp>
      <p:sp>
        <p:nvSpPr>
          <p:cNvPr id="26" name="Text Placeholder 19"/>
          <p:cNvSpPr>
            <a:spLocks noGrp="1"/>
          </p:cNvSpPr>
          <p:nvPr>
            <p:ph type="body" sz="quarter" idx="18"/>
          </p:nvPr>
        </p:nvSpPr>
        <p:spPr>
          <a:xfrm>
            <a:off x="3513406" y="4953000"/>
            <a:ext cx="5401994" cy="533400"/>
          </a:xfrm>
        </p:spPr>
        <p:txBody>
          <a:bodyPr>
            <a:normAutofit/>
          </a:bodyPr>
          <a:lstStyle>
            <a:lvl1pPr>
              <a:buFont typeface="Arial" pitchFamily="34" charset="0"/>
              <a:buNone/>
              <a:defRPr sz="2400"/>
            </a:lvl1pPr>
          </a:lstStyle>
          <a:p>
            <a:pPr lvl="0"/>
            <a:r>
              <a:rPr lang="en-US" dirty="0"/>
              <a:t>Click to edit Master</a:t>
            </a:r>
          </a:p>
        </p:txBody>
      </p:sp>
      <p:sp>
        <p:nvSpPr>
          <p:cNvPr id="27" name="Text Placeholder 19"/>
          <p:cNvSpPr>
            <a:spLocks noGrp="1"/>
          </p:cNvSpPr>
          <p:nvPr>
            <p:ph type="body" sz="quarter" idx="19"/>
          </p:nvPr>
        </p:nvSpPr>
        <p:spPr>
          <a:xfrm>
            <a:off x="4187482" y="2971800"/>
            <a:ext cx="4651717" cy="533400"/>
          </a:xfrm>
        </p:spPr>
        <p:txBody>
          <a:bodyPr>
            <a:normAutofit/>
          </a:bodyPr>
          <a:lstStyle>
            <a:lvl1pPr>
              <a:buFont typeface="Arial" pitchFamily="34" charset="0"/>
              <a:buNone/>
              <a:defRPr sz="2400"/>
            </a:lvl1pPr>
          </a:lstStyle>
          <a:p>
            <a:pPr lvl="0"/>
            <a:r>
              <a:rPr lang="en-US" dirty="0"/>
              <a:t>Click to edit Master</a:t>
            </a:r>
          </a:p>
        </p:txBody>
      </p:sp>
      <p:sp>
        <p:nvSpPr>
          <p:cNvPr id="28" name="Text Placeholder 19"/>
          <p:cNvSpPr>
            <a:spLocks noGrp="1"/>
          </p:cNvSpPr>
          <p:nvPr>
            <p:ph type="body" sz="quarter" idx="20"/>
          </p:nvPr>
        </p:nvSpPr>
        <p:spPr>
          <a:xfrm>
            <a:off x="4187482" y="3581400"/>
            <a:ext cx="4651717" cy="533400"/>
          </a:xfrm>
        </p:spPr>
        <p:txBody>
          <a:bodyPr>
            <a:normAutofit/>
          </a:bodyPr>
          <a:lstStyle>
            <a:lvl1pPr>
              <a:buFont typeface="Arial" pitchFamily="34" charset="0"/>
              <a:buNone/>
              <a:defRPr sz="2400"/>
            </a:lvl1pPr>
          </a:lstStyle>
          <a:p>
            <a:pPr lvl="0"/>
            <a:r>
              <a:rPr lang="en-US" dirty="0"/>
              <a:t>Click to edit Master</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8/22/12</a:t>
            </a:r>
          </a:p>
        </p:txBody>
      </p:sp>
      <p:sp>
        <p:nvSpPr>
          <p:cNvPr id="3" name="Footer Placeholder 2"/>
          <p:cNvSpPr>
            <a:spLocks noGrp="1"/>
          </p:cNvSpPr>
          <p:nvPr>
            <p:ph type="ftr" sz="quarter" idx="11"/>
          </p:nvPr>
        </p:nvSpPr>
        <p:spPr/>
        <p:txBody>
          <a:bodyPr/>
          <a:lstStyle/>
          <a:p>
            <a:r>
              <a:rPr lang="en-US" dirty="0"/>
              <a:t>Potential Budget Adjustments 2012/13</a:t>
            </a: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86F6F16D-00F6-41D7-BBEC-4A32727223A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r>
              <a:rPr lang="en-US" dirty="0"/>
              <a:t>8/22/12</a:t>
            </a:r>
          </a:p>
        </p:txBody>
      </p:sp>
      <p:sp>
        <p:nvSpPr>
          <p:cNvPr id="6" name="Footer Placeholder 5"/>
          <p:cNvSpPr>
            <a:spLocks noGrp="1"/>
          </p:cNvSpPr>
          <p:nvPr>
            <p:ph type="ftr" sz="quarter" idx="11"/>
          </p:nvPr>
        </p:nvSpPr>
        <p:spPr/>
        <p:txBody>
          <a:bodyPr/>
          <a:lstStyle/>
          <a:p>
            <a:r>
              <a:rPr lang="en-US" dirty="0"/>
              <a:t>Potential Budget Adjustments 2012/13</a:t>
            </a: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86F6F16D-00F6-41D7-BBEC-4A32727223A9}"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r>
              <a:rPr lang="en-US" dirty="0"/>
              <a:t>8/22/12</a:t>
            </a: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86F6F16D-00F6-41D7-BBEC-4A32727223A9}"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r>
              <a:rPr lang="en-US" dirty="0"/>
              <a:t>Potential Budget Adjustments 2012/13</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a:t>Click icon to add picture</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1295400" y="228600"/>
            <a:ext cx="7467600" cy="990600"/>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7443788" y="6248400"/>
            <a:ext cx="1319212" cy="365125"/>
          </a:xfrm>
          <a:prstGeom prst="rect">
            <a:avLst/>
          </a:prstGeom>
        </p:spPr>
        <p:txBody>
          <a:bodyPr vert="horz" anchor="ctr" anchorCtr="0"/>
          <a:lstStyle>
            <a:lvl1pPr algn="r" eaLnBrk="1" latinLnBrk="0" hangingPunct="1">
              <a:defRPr kumimoji="0" sz="1400" i="1">
                <a:solidFill>
                  <a:schemeClr val="tx2"/>
                </a:solidFill>
              </a:defRPr>
            </a:lvl1pPr>
          </a:lstStyle>
          <a:p>
            <a:r>
              <a:rPr lang="en-US" dirty="0"/>
              <a:t>8/22/12</a:t>
            </a:r>
          </a:p>
        </p:txBody>
      </p:sp>
      <p:sp>
        <p:nvSpPr>
          <p:cNvPr id="3" name="Footer Placeholder 2"/>
          <p:cNvSpPr>
            <a:spLocks noGrp="1"/>
          </p:cNvSpPr>
          <p:nvPr>
            <p:ph type="ftr" sz="quarter" idx="3"/>
          </p:nvPr>
        </p:nvSpPr>
        <p:spPr>
          <a:xfrm>
            <a:off x="1371600" y="6248206"/>
            <a:ext cx="5786438" cy="365125"/>
          </a:xfrm>
          <a:prstGeom prst="rect">
            <a:avLst/>
          </a:prstGeom>
        </p:spPr>
        <p:txBody>
          <a:bodyPr vert="horz" anchor="ctr"/>
          <a:lstStyle>
            <a:lvl1pPr algn="ctr" eaLnBrk="1" latinLnBrk="0" hangingPunct="1">
              <a:defRPr kumimoji="0" sz="1400" i="1">
                <a:solidFill>
                  <a:schemeClr val="tx2"/>
                </a:solidFill>
              </a:defRPr>
            </a:lvl1pPr>
          </a:lstStyle>
          <a:p>
            <a:r>
              <a:rPr lang="en-US" dirty="0"/>
              <a:t>Potential Budget Adjustments 2012/13</a:t>
            </a: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타원 37"/>
          <p:cNvSpPr/>
          <p:nvPr/>
        </p:nvSpPr>
        <p:spPr>
          <a:xfrm>
            <a:off x="228600" y="320040"/>
            <a:ext cx="640080" cy="640080"/>
          </a:xfrm>
          <a:prstGeom prst="ellipse">
            <a:avLst/>
          </a:prstGeom>
          <a:gradFill>
            <a:gsLst>
              <a:gs pos="0">
                <a:srgbClr val="5E9EFF">
                  <a:alpha val="0"/>
                </a:srgbClr>
              </a:gs>
              <a:gs pos="42000">
                <a:srgbClr val="85C2FF">
                  <a:alpha val="51000"/>
                </a:srgbClr>
              </a:gs>
              <a:gs pos="67000">
                <a:srgbClr val="C4D6EB">
                  <a:alpha val="70000"/>
                </a:srgbClr>
              </a:gs>
              <a:gs pos="92000">
                <a:schemeClr val="tx2">
                  <a:lumMod val="60000"/>
                  <a:lumOff val="40000"/>
                </a:schemeClr>
              </a:gs>
            </a:gsLst>
            <a:lin ang="5400000" scaled="0"/>
          </a:gradFill>
          <a:ln cmpd="dbl"/>
          <a:effectLst/>
          <a:scene3d>
            <a:camera prst="orthographicFront">
              <a:rot lat="0" lon="0" rev="0"/>
            </a:camera>
            <a:lightRig rig="brightRoom" dir="t"/>
          </a:scene3d>
          <a:sp3d prstMaterial="flat">
            <a:bevelT w="1270000" h="1270000"/>
            <a:bevelB w="0" h="0"/>
            <a:contourClr>
              <a:schemeClr val="accent1">
                <a:lumMod val="75000"/>
              </a:schemeClr>
            </a:contourClr>
          </a:sp3d>
        </p:spPr>
        <p:style>
          <a:lnRef idx="0">
            <a:schemeClr val="accent3"/>
          </a:lnRef>
          <a:fillRef idx="3">
            <a:schemeClr val="accent3"/>
          </a:fillRef>
          <a:effectRef idx="3">
            <a:schemeClr val="accent3"/>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fontAlgn="auto">
              <a:spcBef>
                <a:spcPts val="0"/>
              </a:spcBef>
              <a:spcAft>
                <a:spcPts val="0"/>
              </a:spcAft>
              <a:defRPr/>
            </a:pPr>
            <a:endParaRPr lang="en-US" altLang="ko-KR" b="1" dirty="0">
              <a:ln w="50800"/>
              <a:solidFill>
                <a:schemeClr val="bg1">
                  <a:shade val="50000"/>
                </a:schemeClr>
              </a:solidFill>
              <a:cs typeface="Arial" pitchFamily="34" charset="0"/>
            </a:endParaRPr>
          </a:p>
        </p:txBody>
      </p:sp>
      <p:sp>
        <p:nvSpPr>
          <p:cNvPr id="23" name="Slide Number Placeholder 22"/>
          <p:cNvSpPr>
            <a:spLocks noGrp="1"/>
          </p:cNvSpPr>
          <p:nvPr>
            <p:ph type="sldNum" sz="quarter" idx="4"/>
          </p:nvPr>
        </p:nvSpPr>
        <p:spPr>
          <a:xfrm>
            <a:off x="268010" y="499710"/>
            <a:ext cx="533400" cy="244476"/>
          </a:xfrm>
          <a:prstGeom prst="rect">
            <a:avLst/>
          </a:prstGeom>
        </p:spPr>
        <p:txBody>
          <a:bodyPr vert="horz" anchor="ctr" anchorCtr="0">
            <a:noAutofit/>
          </a:bodyPr>
          <a:lstStyle>
            <a:lvl1pPr algn="ctr" eaLnBrk="1" latinLnBrk="0" hangingPunct="1">
              <a:defRPr kumimoji="0" sz="1400" b="1">
                <a:solidFill>
                  <a:schemeClr val="tx1">
                    <a:lumMod val="65000"/>
                    <a:lumOff val="35000"/>
                  </a:schemeClr>
                </a:solidFill>
              </a:defRPr>
            </a:lvl1pPr>
          </a:lstStyle>
          <a:p>
            <a:fld id="{86F6F16D-00F6-41D7-BBEC-4A32727223A9}" type="slidenum">
              <a:rPr lang="en-US" smtClean="0"/>
              <a:pPr/>
              <a:t>‹#›</a:t>
            </a:fld>
            <a:endParaRPr lang="en-US" dirty="0"/>
          </a:p>
        </p:txBody>
      </p:sp>
      <p:sp>
        <p:nvSpPr>
          <p:cNvPr id="12" name="Rectangle 11"/>
          <p:cNvSpPr/>
          <p:nvPr/>
        </p:nvSpPr>
        <p:spPr>
          <a:xfrm>
            <a:off x="0" y="1285461"/>
            <a:ext cx="9144000" cy="212034"/>
          </a:xfrm>
          <a:prstGeom prst="rect">
            <a:avLst/>
          </a:prstGeom>
          <a:gradFill flip="none" rotWithShape="1">
            <a:gsLst>
              <a:gs pos="0">
                <a:schemeClr val="tx1"/>
              </a:gs>
              <a:gs pos="100000">
                <a:srgbClr val="002060"/>
              </a:gs>
            </a:gsLst>
            <a:lin ang="270000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pic>
        <p:nvPicPr>
          <p:cNvPr id="2050" name="Picture 2"/>
          <p:cNvPicPr>
            <a:picLocks noChangeAspect="1" noChangeArrowheads="1"/>
          </p:cNvPicPr>
          <p:nvPr/>
        </p:nvPicPr>
        <p:blipFill>
          <a:blip r:embed="rId13" cstate="print"/>
          <a:srcRect/>
          <a:stretch>
            <a:fillRect/>
          </a:stretch>
        </p:blipFill>
        <p:spPr bwMode="auto">
          <a:xfrm>
            <a:off x="81644" y="6178832"/>
            <a:ext cx="1061356" cy="582798"/>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Calibri" pitchFamily="34"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Calibri" pitchFamily="34" charset="0"/>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Calibri" pitchFamily="34" charset="0"/>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Calibri" pitchFamily="34" charset="0"/>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Calibri"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vimeo.com/232903877"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0.png"/><Relationship Id="rId5" Type="http://schemas.openxmlformats.org/officeDocument/2006/relationships/image" Target="../media/image41.jpe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hyperlink" Target="https://vimeo.com/24091557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32309" y="5884606"/>
            <a:ext cx="2702257" cy="820994"/>
          </a:xfrm>
        </p:spPr>
        <p:txBody>
          <a:bodyPr>
            <a:normAutofit/>
          </a:bodyPr>
          <a:lstStyle/>
          <a:p>
            <a:pPr algn="r"/>
            <a:r>
              <a:rPr lang="en-US" dirty="0"/>
              <a:t>July 14, 2018</a:t>
            </a:r>
          </a:p>
        </p:txBody>
      </p:sp>
      <p:sp>
        <p:nvSpPr>
          <p:cNvPr id="9" name="Title 8"/>
          <p:cNvSpPr>
            <a:spLocks noGrp="1"/>
          </p:cNvSpPr>
          <p:nvPr>
            <p:ph type="ctrTitle"/>
          </p:nvPr>
        </p:nvSpPr>
        <p:spPr>
          <a:xfrm>
            <a:off x="3086100" y="2084434"/>
            <a:ext cx="5970816" cy="3373391"/>
          </a:xfrm>
        </p:spPr>
        <p:txBody>
          <a:bodyPr>
            <a:normAutofit/>
          </a:bodyPr>
          <a:lstStyle/>
          <a:p>
            <a:pPr algn="r"/>
            <a:r>
              <a:rPr lang="en-US" sz="3200" dirty="0"/>
              <a:t/>
            </a:r>
            <a:br>
              <a:rPr lang="en-US" sz="3200" dirty="0"/>
            </a:br>
            <a:r>
              <a:rPr lang="en-US" sz="3200" dirty="0"/>
              <a:t>Preparing for a Labor Strike</a:t>
            </a:r>
            <a:br>
              <a:rPr lang="en-US" sz="3200" dirty="0"/>
            </a:br>
            <a:r>
              <a:rPr lang="en-US" sz="1600" dirty="0"/>
              <a:t>Presented by Amy Idsvoog</a:t>
            </a:r>
          </a:p>
        </p:txBody>
      </p:sp>
    </p:spTree>
    <p:extLst>
      <p:ext uri="{BB962C8B-B14F-4D97-AF65-F5344CB8AC3E}">
        <p14:creationId xmlns:p14="http://schemas.microsoft.com/office/powerpoint/2010/main" val="1126037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930" y="228600"/>
            <a:ext cx="8198070" cy="843455"/>
          </a:xfrm>
        </p:spPr>
        <p:txBody>
          <a:bodyPr>
            <a:normAutofit/>
          </a:bodyPr>
          <a:lstStyle/>
          <a:p>
            <a:r>
              <a:rPr lang="en-US" dirty="0"/>
              <a:t>Strike Readiness Team Support</a:t>
            </a:r>
          </a:p>
        </p:txBody>
      </p:sp>
      <p:sp>
        <p:nvSpPr>
          <p:cNvPr id="5" name="Slide Number Placeholder 4"/>
          <p:cNvSpPr>
            <a:spLocks noGrp="1"/>
          </p:cNvSpPr>
          <p:nvPr>
            <p:ph type="sldNum" sz="quarter" idx="12"/>
          </p:nvPr>
        </p:nvSpPr>
        <p:spPr/>
        <p:txBody>
          <a:bodyPr>
            <a:normAutofit fontScale="85000" lnSpcReduction="20000"/>
          </a:bodyPr>
          <a:lstStyle/>
          <a:p>
            <a:fld id="{86F6F16D-00F6-41D7-BBEC-4A32727223A9}" type="slidenum">
              <a:rPr lang="en-US" smtClean="0"/>
              <a:pPr/>
              <a:t>10</a:t>
            </a:fld>
            <a:endParaRPr lang="en-US" dirty="0"/>
          </a:p>
        </p:txBody>
      </p:sp>
      <p:sp>
        <p:nvSpPr>
          <p:cNvPr id="3" name="Content Placeholder 2"/>
          <p:cNvSpPr>
            <a:spLocks noGrp="1"/>
          </p:cNvSpPr>
          <p:nvPr>
            <p:ph sz="quarter" idx="1"/>
          </p:nvPr>
        </p:nvSpPr>
        <p:spPr>
          <a:xfrm>
            <a:off x="534710" y="1667577"/>
            <a:ext cx="8153400" cy="4495800"/>
          </a:xfrm>
        </p:spPr>
        <p:txBody>
          <a:bodyPr>
            <a:normAutofit/>
          </a:bodyPr>
          <a:lstStyle/>
          <a:p>
            <a:endParaRPr lang="en-US" dirty="0"/>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875" y="1518407"/>
            <a:ext cx="7159285" cy="5083144"/>
          </a:xfrm>
          <a:prstGeom prst="rect">
            <a:avLst/>
          </a:prstGeom>
        </p:spPr>
      </p:pic>
    </p:spTree>
    <p:extLst>
      <p:ext uri="{BB962C8B-B14F-4D97-AF65-F5344CB8AC3E}">
        <p14:creationId xmlns:p14="http://schemas.microsoft.com/office/powerpoint/2010/main" val="4077489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11</a:t>
            </a:fld>
            <a:endParaRPr lang="en-US" dirty="0"/>
          </a:p>
        </p:txBody>
      </p:sp>
      <p:sp>
        <p:nvSpPr>
          <p:cNvPr id="5" name="Title 4"/>
          <p:cNvSpPr>
            <a:spLocks noGrp="1"/>
          </p:cNvSpPr>
          <p:nvPr>
            <p:ph type="title"/>
          </p:nvPr>
        </p:nvSpPr>
        <p:spPr/>
        <p:txBody>
          <a:bodyPr/>
          <a:lstStyle/>
          <a:p>
            <a:r>
              <a:rPr lang="en-US" dirty="0"/>
              <a:t>Negotiations Timeline</a:t>
            </a:r>
          </a:p>
        </p:txBody>
      </p:sp>
      <p:sp>
        <p:nvSpPr>
          <p:cNvPr id="6" name="TextBox 5"/>
          <p:cNvSpPr txBox="1"/>
          <p:nvPr/>
        </p:nvSpPr>
        <p:spPr>
          <a:xfrm>
            <a:off x="910140" y="1707150"/>
            <a:ext cx="7891695" cy="615553"/>
          </a:xfrm>
          <a:prstGeom prst="rect">
            <a:avLst/>
          </a:prstGeom>
          <a:noFill/>
        </p:spPr>
        <p:txBody>
          <a:bodyPr wrap="square" rtlCol="0">
            <a:spAutoFit/>
          </a:bodyPr>
          <a:lstStyle/>
          <a:p>
            <a:r>
              <a:rPr lang="en-US" sz="1600" dirty="0"/>
              <a:t>	</a:t>
            </a:r>
            <a:endParaRPr lang="en-US" dirty="0"/>
          </a:p>
          <a:p>
            <a:endParaRPr lang="en-US" dirty="0"/>
          </a:p>
        </p:txBody>
      </p:sp>
      <p:graphicFrame>
        <p:nvGraphicFramePr>
          <p:cNvPr id="8" name="Diagram 7"/>
          <p:cNvGraphicFramePr/>
          <p:nvPr>
            <p:extLst>
              <p:ext uri="{D42A27DB-BD31-4B8C-83A1-F6EECF244321}">
                <p14:modId xmlns:p14="http://schemas.microsoft.com/office/powerpoint/2010/main" val="2955926326"/>
              </p:ext>
            </p:extLst>
          </p:nvPr>
        </p:nvGraphicFramePr>
        <p:xfrm>
          <a:off x="268010" y="1707150"/>
          <a:ext cx="8533825" cy="4254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9392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678781" y="5856252"/>
            <a:ext cx="5786438" cy="365125"/>
          </a:xfrm>
        </p:spPr>
        <p:txBody>
          <a:bodyPr/>
          <a:lstStyle/>
          <a:p>
            <a:r>
              <a:rPr lang="en-US" dirty="0">
                <a:hlinkClick r:id="rId3"/>
              </a:rPr>
              <a:t>https://</a:t>
            </a:r>
            <a:r>
              <a:rPr lang="en-US" dirty="0" smtClean="0">
                <a:hlinkClick r:id="rId3"/>
              </a:rPr>
              <a:t>vimeo.com/232903877</a:t>
            </a:r>
            <a:endParaRPr lang="en-US" dirty="0" smtClean="0"/>
          </a:p>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12</a:t>
            </a:fld>
            <a:endParaRPr lang="en-US" dirty="0"/>
          </a:p>
        </p:txBody>
      </p:sp>
      <p:sp>
        <p:nvSpPr>
          <p:cNvPr id="5" name="Title 4"/>
          <p:cNvSpPr>
            <a:spLocks noGrp="1"/>
          </p:cNvSpPr>
          <p:nvPr>
            <p:ph type="title"/>
          </p:nvPr>
        </p:nvSpPr>
        <p:spPr/>
        <p:txBody>
          <a:bodyPr>
            <a:normAutofit fontScale="90000"/>
          </a:bodyPr>
          <a:lstStyle/>
          <a:p>
            <a:r>
              <a:rPr lang="en-US" dirty="0"/>
              <a:t>Began Communicating Differently</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85864"/>
            <a:ext cx="9144000" cy="93527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597" y="2594532"/>
            <a:ext cx="4872805" cy="2767172"/>
          </a:xfrm>
          <a:prstGeom prst="rect">
            <a:avLst/>
          </a:prstGeom>
        </p:spPr>
      </p:pic>
    </p:spTree>
    <p:extLst>
      <p:ext uri="{BB962C8B-B14F-4D97-AF65-F5344CB8AC3E}">
        <p14:creationId xmlns:p14="http://schemas.microsoft.com/office/powerpoint/2010/main" val="30513931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Developing a Communication Plan that Reaches all Stakeholders</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13</a:t>
            </a:fld>
            <a:endParaRPr lang="en-US" dirty="0"/>
          </a:p>
        </p:txBody>
      </p:sp>
      <p:sp>
        <p:nvSpPr>
          <p:cNvPr id="7" name="TextBox 6"/>
          <p:cNvSpPr txBox="1"/>
          <p:nvPr/>
        </p:nvSpPr>
        <p:spPr>
          <a:xfrm>
            <a:off x="534710" y="1606336"/>
            <a:ext cx="3681047" cy="6186309"/>
          </a:xfrm>
          <a:prstGeom prst="rect">
            <a:avLst/>
          </a:prstGeom>
          <a:noFill/>
        </p:spPr>
        <p:txBody>
          <a:bodyPr wrap="square" rtlCol="0">
            <a:spAutoFit/>
          </a:bodyPr>
          <a:lstStyle/>
          <a:p>
            <a:r>
              <a:rPr lang="en-US" b="1" dirty="0">
                <a:solidFill>
                  <a:srgbClr val="FF0000"/>
                </a:solidFill>
              </a:rPr>
              <a:t>Our Key Messages:</a:t>
            </a:r>
          </a:p>
          <a:p>
            <a:endParaRPr lang="en-US" dirty="0">
              <a:solidFill>
                <a:srgbClr val="FF0000"/>
              </a:solidFill>
            </a:endParaRPr>
          </a:p>
          <a:p>
            <a:pPr marL="285750" indent="-285750">
              <a:buFont typeface="Arial" panose="020B0604020202020204" pitchFamily="34" charset="0"/>
              <a:buChar char="•"/>
            </a:pPr>
            <a:r>
              <a:rPr lang="en-US" dirty="0"/>
              <a:t>Our Proposal—”What was on the Table”</a:t>
            </a:r>
          </a:p>
          <a:p>
            <a:endParaRPr lang="en-US" dirty="0"/>
          </a:p>
          <a:p>
            <a:pPr marL="285750" indent="-285750">
              <a:buFont typeface="Arial" panose="020B0604020202020204" pitchFamily="34" charset="0"/>
              <a:buChar char="•"/>
            </a:pPr>
            <a:r>
              <a:rPr lang="en-US" dirty="0"/>
              <a:t>A vote to strike did not mean a strike was imminent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Fresno Unified schools would remain open and safe for learning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Recruiting/hiring qualified substitute teachers was vital to ensure students stayed on track academically should a strike occur</a:t>
            </a:r>
          </a:p>
          <a:p>
            <a:pPr lvl="1"/>
            <a:endParaRPr lang="en-US" b="1" i="1" dirty="0"/>
          </a:p>
          <a:p>
            <a:pPr algn="ctr"/>
            <a:endParaRPr lang="en-US" b="1" i="1" dirty="0"/>
          </a:p>
          <a:p>
            <a:pPr marL="285750" indent="-285750">
              <a:buFont typeface="Arial" panose="020B0604020202020204" pitchFamily="34" charset="0"/>
              <a:buChar char="•"/>
            </a:pPr>
            <a:endParaRPr lang="en-US" dirty="0"/>
          </a:p>
          <a:p>
            <a:endParaRPr lang="en-US" dirty="0"/>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8574" y="1606336"/>
            <a:ext cx="3929612" cy="5006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3767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Communications and Supports</a:t>
            </a:r>
          </a:p>
        </p:txBody>
      </p:sp>
      <p:sp>
        <p:nvSpPr>
          <p:cNvPr id="3" name="Footer Placeholder 2"/>
          <p:cNvSpPr>
            <a:spLocks noGrp="1"/>
          </p:cNvSpPr>
          <p:nvPr>
            <p:ph type="ftr" sz="quarter" idx="11"/>
          </p:nvPr>
        </p:nvSpPr>
        <p:spPr>
          <a:xfrm>
            <a:off x="1526806" y="6441582"/>
            <a:ext cx="5786438" cy="365125"/>
          </a:xfrm>
        </p:spPr>
        <p:txBody>
          <a:bodyPr/>
          <a:lstStyle/>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14</a:t>
            </a:fld>
            <a:endParaRPr lang="en-US" dirty="0"/>
          </a:p>
        </p:txBody>
      </p:sp>
      <p:sp>
        <p:nvSpPr>
          <p:cNvPr id="5" name="Content Placeholder 4"/>
          <p:cNvSpPr>
            <a:spLocks noGrp="1"/>
          </p:cNvSpPr>
          <p:nvPr>
            <p:ph sz="quarter" idx="1"/>
          </p:nvPr>
        </p:nvSpPr>
        <p:spPr>
          <a:xfrm>
            <a:off x="481323" y="1666897"/>
            <a:ext cx="4944110" cy="2034594"/>
          </a:xfrm>
        </p:spPr>
        <p:txBody>
          <a:bodyPr>
            <a:normAutofit fontScale="70000" lnSpcReduction="20000"/>
          </a:bodyPr>
          <a:lstStyle/>
          <a:p>
            <a:pPr marL="0" indent="0">
              <a:buNone/>
            </a:pPr>
            <a:r>
              <a:rPr lang="en-US" sz="1900" b="1" dirty="0">
                <a:latin typeface="+mn-lt"/>
              </a:rPr>
              <a:t>Outreach: </a:t>
            </a:r>
          </a:p>
          <a:p>
            <a:pPr marL="285750" indent="-285750">
              <a:buFont typeface="Arial" panose="020B0604020202020204" pitchFamily="34" charset="0"/>
              <a:buChar char="•"/>
            </a:pPr>
            <a:r>
              <a:rPr lang="en-US" sz="1900" dirty="0">
                <a:latin typeface="+mn-lt"/>
              </a:rPr>
              <a:t>Radio, TV and movie theater commercials</a:t>
            </a:r>
          </a:p>
          <a:p>
            <a:pPr marL="285750" indent="-285750">
              <a:buFont typeface="Arial" panose="020B0604020202020204" pitchFamily="34" charset="0"/>
              <a:buChar char="•"/>
            </a:pPr>
            <a:r>
              <a:rPr lang="en-US" sz="1900" dirty="0">
                <a:latin typeface="+mn-lt"/>
              </a:rPr>
              <a:t>Print ads and media interviews</a:t>
            </a:r>
          </a:p>
          <a:p>
            <a:pPr marL="285750" indent="-285750">
              <a:buFont typeface="Arial" panose="020B0604020202020204" pitchFamily="34" charset="0"/>
              <a:buChar char="•"/>
            </a:pPr>
            <a:r>
              <a:rPr lang="en-US" sz="1900" dirty="0">
                <a:latin typeface="+mn-lt"/>
              </a:rPr>
              <a:t>Flyers and videos pushed out on social media</a:t>
            </a:r>
          </a:p>
          <a:p>
            <a:pPr marL="285750" indent="-285750">
              <a:buFont typeface="Arial" panose="020B0604020202020204" pitchFamily="34" charset="0"/>
              <a:buChar char="•"/>
            </a:pPr>
            <a:r>
              <a:rPr lang="en-US" sz="1900" dirty="0">
                <a:latin typeface="+mn-lt"/>
              </a:rPr>
              <a:t>Employee Zone/District Update/Community Zone</a:t>
            </a:r>
          </a:p>
          <a:p>
            <a:pPr marL="285750" indent="-285750">
              <a:buFont typeface="Arial" panose="020B0604020202020204" pitchFamily="34" charset="0"/>
              <a:buChar char="•"/>
            </a:pPr>
            <a:r>
              <a:rPr lang="en-US" sz="1900" dirty="0">
                <a:latin typeface="+mn-lt"/>
              </a:rPr>
              <a:t>Phone Messages</a:t>
            </a:r>
          </a:p>
          <a:p>
            <a:pPr marL="285750" indent="-285750">
              <a:buFont typeface="Arial" panose="020B0604020202020204" pitchFamily="34" charset="0"/>
              <a:buChar char="•"/>
            </a:pPr>
            <a:r>
              <a:rPr lang="en-US" sz="1900" dirty="0">
                <a:latin typeface="+mn-lt"/>
              </a:rPr>
              <a:t>Building Futures Newspaper</a:t>
            </a:r>
          </a:p>
          <a:p>
            <a:pPr marL="285750" indent="-285750">
              <a:buFont typeface="Arial" panose="020B0604020202020204" pitchFamily="34" charset="0"/>
              <a:buChar char="•"/>
            </a:pPr>
            <a:r>
              <a:rPr lang="en-US" sz="1900" dirty="0">
                <a:latin typeface="+mn-lt"/>
              </a:rPr>
              <a:t>Leadership Talking Points </a:t>
            </a:r>
          </a:p>
          <a:p>
            <a:pPr marL="285750" indent="-285750">
              <a:buFont typeface="Arial" panose="020B0604020202020204" pitchFamily="34" charset="0"/>
              <a:buChar char="•"/>
            </a:pPr>
            <a:endParaRPr lang="en-US" sz="1900" dirty="0"/>
          </a:p>
          <a:p>
            <a:pPr marL="0" indent="0" algn="ctr">
              <a:buNone/>
            </a:pPr>
            <a:endParaRPr lang="en-US" sz="3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553" y="1750766"/>
            <a:ext cx="2535284" cy="484759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010" y="3812146"/>
            <a:ext cx="2429214" cy="1686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9150" y="3735065"/>
            <a:ext cx="2306283" cy="1251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0337" y="4909405"/>
            <a:ext cx="2419688" cy="1714739"/>
          </a:xfrm>
          <a:prstGeom prst="rect">
            <a:avLst/>
          </a:prstGeom>
        </p:spPr>
      </p:pic>
    </p:spTree>
    <p:extLst>
      <p:ext uri="{BB962C8B-B14F-4D97-AF65-F5344CB8AC3E}">
        <p14:creationId xmlns:p14="http://schemas.microsoft.com/office/powerpoint/2010/main" val="990613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Communications and Supports</a:t>
            </a:r>
          </a:p>
        </p:txBody>
      </p:sp>
      <p:sp>
        <p:nvSpPr>
          <p:cNvPr id="3" name="Footer Placeholder 2"/>
          <p:cNvSpPr>
            <a:spLocks noGrp="1"/>
          </p:cNvSpPr>
          <p:nvPr>
            <p:ph type="ftr" sz="quarter" idx="11"/>
          </p:nvPr>
        </p:nvSpPr>
        <p:spPr>
          <a:xfrm>
            <a:off x="1526806" y="6441582"/>
            <a:ext cx="5786438" cy="365125"/>
          </a:xfrm>
        </p:spPr>
        <p:txBody>
          <a:bodyPr/>
          <a:lstStyle/>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15</a:t>
            </a:fld>
            <a:endParaRPr lang="en-US" dirty="0"/>
          </a:p>
        </p:txBody>
      </p:sp>
      <p:sp>
        <p:nvSpPr>
          <p:cNvPr id="5" name="Content Placeholder 4"/>
          <p:cNvSpPr>
            <a:spLocks noGrp="1"/>
          </p:cNvSpPr>
          <p:nvPr>
            <p:ph sz="quarter" idx="1"/>
          </p:nvPr>
        </p:nvSpPr>
        <p:spPr>
          <a:xfrm>
            <a:off x="481322" y="1666896"/>
            <a:ext cx="5309877" cy="2424457"/>
          </a:xfrm>
        </p:spPr>
        <p:txBody>
          <a:bodyPr>
            <a:normAutofit fontScale="70000" lnSpcReduction="20000"/>
          </a:bodyPr>
          <a:lstStyle/>
          <a:p>
            <a:pPr marL="0" indent="0">
              <a:buNone/>
            </a:pPr>
            <a:r>
              <a:rPr lang="en-US" sz="1900" b="1" dirty="0">
                <a:latin typeface="+mn-lt"/>
              </a:rPr>
              <a:t>Outreach: </a:t>
            </a:r>
          </a:p>
          <a:p>
            <a:pPr>
              <a:buFont typeface="Arial" panose="020B0604020202020204" pitchFamily="34" charset="0"/>
              <a:buChar char="•"/>
            </a:pPr>
            <a:r>
              <a:rPr lang="en-US" sz="1900" dirty="0">
                <a:latin typeface="+mn-lt"/>
              </a:rPr>
              <a:t>District Website</a:t>
            </a:r>
          </a:p>
          <a:p>
            <a:pPr marL="285750" indent="-285750">
              <a:buFont typeface="Arial" panose="020B0604020202020204" pitchFamily="34" charset="0"/>
              <a:buChar char="•"/>
            </a:pPr>
            <a:r>
              <a:rPr lang="en-US" sz="1900" dirty="0">
                <a:latin typeface="+mn-lt"/>
              </a:rPr>
              <a:t>Superintendent emails and video updates to staff</a:t>
            </a:r>
          </a:p>
          <a:p>
            <a:pPr marL="285750" indent="-285750">
              <a:buFont typeface="Arial" panose="020B0604020202020204" pitchFamily="34" charset="0"/>
              <a:buChar char="•"/>
            </a:pPr>
            <a:r>
              <a:rPr lang="en-US" sz="1900" dirty="0">
                <a:latin typeface="+mn-lt"/>
              </a:rPr>
              <a:t>Online and video FAQ’s</a:t>
            </a:r>
          </a:p>
          <a:p>
            <a:pPr marL="285750" indent="-285750">
              <a:buFont typeface="Arial" panose="020B0604020202020204" pitchFamily="34" charset="0"/>
              <a:buChar char="•"/>
            </a:pPr>
            <a:r>
              <a:rPr lang="en-US" sz="1900" dirty="0">
                <a:latin typeface="+mn-lt"/>
              </a:rPr>
              <a:t>Board remarks</a:t>
            </a:r>
          </a:p>
          <a:p>
            <a:pPr marL="285750" indent="-285750">
              <a:buFont typeface="Arial" panose="020B0604020202020204" pitchFamily="34" charset="0"/>
              <a:buChar char="•"/>
            </a:pPr>
            <a:r>
              <a:rPr lang="en-US" sz="1900" dirty="0">
                <a:latin typeface="+mn-lt"/>
              </a:rPr>
              <a:t>Press Events</a:t>
            </a:r>
          </a:p>
          <a:p>
            <a:pPr marL="285750" indent="-285750">
              <a:buFont typeface="Arial" panose="020B0604020202020204" pitchFamily="34" charset="0"/>
              <a:buChar char="•"/>
            </a:pPr>
            <a:r>
              <a:rPr lang="en-US" sz="1900" dirty="0">
                <a:latin typeface="+mn-lt"/>
              </a:rPr>
              <a:t>Negotiation News video series</a:t>
            </a:r>
          </a:p>
          <a:p>
            <a:pPr marL="285750" indent="-285750">
              <a:buFont typeface="Arial" panose="020B0604020202020204" pitchFamily="34" charset="0"/>
              <a:buChar char="•"/>
            </a:pPr>
            <a:r>
              <a:rPr lang="en-US" sz="1900" dirty="0">
                <a:latin typeface="+mn-lt"/>
              </a:rPr>
              <a:t>Whiteboard video animation</a:t>
            </a:r>
          </a:p>
          <a:p>
            <a:pPr marL="285750" indent="-285750">
              <a:buFont typeface="Arial" panose="020B0604020202020204" pitchFamily="34" charset="0"/>
              <a:buChar char="•"/>
            </a:pPr>
            <a:r>
              <a:rPr lang="en-US" sz="1900" dirty="0">
                <a:latin typeface="+mn-lt"/>
              </a:rPr>
              <a:t>District :60 News</a:t>
            </a:r>
          </a:p>
          <a:p>
            <a:pPr marL="0" indent="0" algn="ctr">
              <a:buNone/>
            </a:pPr>
            <a:endParaRPr lang="en-US" sz="36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5841" y="3059332"/>
            <a:ext cx="4150206" cy="29787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348" y="4262062"/>
            <a:ext cx="3559575" cy="1776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Superintendent radio spot - October 4 Englis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79567" y="1838932"/>
            <a:ext cx="406400" cy="453522"/>
          </a:xfrm>
          <a:prstGeom prst="rect">
            <a:avLst/>
          </a:prstGeom>
        </p:spPr>
      </p:pic>
    </p:spTree>
    <p:extLst>
      <p:ext uri="{BB962C8B-B14F-4D97-AF65-F5344CB8AC3E}">
        <p14:creationId xmlns:p14="http://schemas.microsoft.com/office/powerpoint/2010/main" val="33340141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3"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86F6F16D-00F6-41D7-BBEC-4A32727223A9}" type="slidenum">
              <a:rPr lang="en-US" smtClean="0"/>
              <a:pPr/>
              <a:t>16</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255847"/>
            <a:ext cx="3131061" cy="429993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8791" y="2482154"/>
            <a:ext cx="3204690" cy="41472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107" y="255847"/>
            <a:ext cx="3114341" cy="402753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2707" y="2405812"/>
            <a:ext cx="3210661" cy="41320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6863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Everything we put out . . . </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17</a:t>
            </a:fld>
            <a:endParaRPr lang="en-US" dirty="0"/>
          </a:p>
        </p:txBody>
      </p:sp>
      <p:sp>
        <p:nvSpPr>
          <p:cNvPr id="7" name="TextBox 6"/>
          <p:cNvSpPr txBox="1"/>
          <p:nvPr/>
        </p:nvSpPr>
        <p:spPr>
          <a:xfrm>
            <a:off x="317869" y="1676930"/>
            <a:ext cx="3315980" cy="923330"/>
          </a:xfrm>
          <a:prstGeom prst="rect">
            <a:avLst/>
          </a:prstGeom>
          <a:noFill/>
        </p:spPr>
        <p:txBody>
          <a:bodyPr wrap="square" rtlCol="0">
            <a:spAutoFit/>
          </a:bodyPr>
          <a:lstStyle/>
          <a:p>
            <a:endParaRPr lang="en-US" dirty="0"/>
          </a:p>
          <a:p>
            <a:endParaRPr lang="en-US" dirty="0"/>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415" y="1676930"/>
            <a:ext cx="6620623" cy="32915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6939" y="3762351"/>
            <a:ext cx="6049108" cy="2412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7462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Everything we put out . . . </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18</a:t>
            </a:fld>
            <a:endParaRPr lang="en-US" dirty="0"/>
          </a:p>
        </p:txBody>
      </p:sp>
      <p:sp>
        <p:nvSpPr>
          <p:cNvPr id="7" name="TextBox 6"/>
          <p:cNvSpPr txBox="1"/>
          <p:nvPr/>
        </p:nvSpPr>
        <p:spPr>
          <a:xfrm>
            <a:off x="317869" y="1676930"/>
            <a:ext cx="3315980" cy="923330"/>
          </a:xfrm>
          <a:prstGeom prst="rect">
            <a:avLst/>
          </a:prstGeom>
          <a:noFill/>
        </p:spPr>
        <p:txBody>
          <a:bodyPr wrap="square" rtlCol="0">
            <a:spAutoFit/>
          </a:bodyPr>
          <a:lstStyle/>
          <a:p>
            <a:endParaRPr lang="en-US" dirty="0"/>
          </a:p>
          <a:p>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10" y="1743266"/>
            <a:ext cx="6745321" cy="27528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6232" y="3846283"/>
            <a:ext cx="5849815" cy="22221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79665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Contentious Bargaining Sessions</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19</a:t>
            </a:fld>
            <a:endParaRPr lang="en-US" dirty="0"/>
          </a:p>
        </p:txBody>
      </p:sp>
      <p:pic>
        <p:nvPicPr>
          <p:cNvPr id="6" name="Content Placeholder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29405" y="1752406"/>
            <a:ext cx="3031940" cy="44958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961230"/>
            <a:ext cx="5309826" cy="39823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46093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2</a:t>
            </a:fld>
            <a:endParaRPr lang="en-US" dirty="0"/>
          </a:p>
        </p:txBody>
      </p:sp>
      <p:sp>
        <p:nvSpPr>
          <p:cNvPr id="5" name="Title 4"/>
          <p:cNvSpPr>
            <a:spLocks noGrp="1"/>
          </p:cNvSpPr>
          <p:nvPr>
            <p:ph type="title"/>
          </p:nvPr>
        </p:nvSpPr>
        <p:spPr/>
        <p:txBody>
          <a:bodyPr/>
          <a:lstStyle/>
          <a:p>
            <a:r>
              <a:rPr lang="en-US" dirty="0"/>
              <a:t>Fresno Unified School District</a:t>
            </a:r>
          </a:p>
        </p:txBody>
      </p:sp>
      <p:sp>
        <p:nvSpPr>
          <p:cNvPr id="6" name="TextBox 5"/>
          <p:cNvSpPr txBox="1"/>
          <p:nvPr/>
        </p:nvSpPr>
        <p:spPr>
          <a:xfrm>
            <a:off x="4855988" y="1723891"/>
            <a:ext cx="3541688" cy="4524315"/>
          </a:xfrm>
          <a:prstGeom prst="rect">
            <a:avLst/>
          </a:prstGeom>
          <a:noFill/>
        </p:spPr>
        <p:txBody>
          <a:bodyPr wrap="square" rtlCol="0">
            <a:spAutoFit/>
          </a:bodyPr>
          <a:lstStyle/>
          <a:p>
            <a:pPr marL="285750" indent="-285750">
              <a:buFont typeface="Arial" panose="020B0604020202020204" pitchFamily="34" charset="0"/>
              <a:buChar char="•"/>
            </a:pPr>
            <a:r>
              <a:rPr lang="en-US" dirty="0"/>
              <a:t>Located in Central California</a:t>
            </a:r>
          </a:p>
          <a:p>
            <a:pPr marL="285750" indent="-285750">
              <a:buFont typeface="Arial" panose="020B0604020202020204" pitchFamily="34" charset="0"/>
              <a:buChar char="•"/>
            </a:pPr>
            <a:r>
              <a:rPr lang="en-US" dirty="0"/>
              <a:t>4</a:t>
            </a:r>
            <a:r>
              <a:rPr lang="en-US" baseline="30000" dirty="0"/>
              <a:t>th</a:t>
            </a:r>
            <a:r>
              <a:rPr lang="en-US" dirty="0"/>
              <a:t> largest school district in California </a:t>
            </a:r>
          </a:p>
          <a:p>
            <a:pPr marL="285750" indent="-285750">
              <a:buFont typeface="Arial" panose="020B0604020202020204" pitchFamily="34" charset="0"/>
              <a:buChar char="•"/>
            </a:pPr>
            <a:r>
              <a:rPr lang="en-US" dirty="0"/>
              <a:t>74,000 students</a:t>
            </a:r>
          </a:p>
          <a:p>
            <a:pPr marL="285750" indent="-285750">
              <a:buFont typeface="Arial" panose="020B0604020202020204" pitchFamily="34" charset="0"/>
              <a:buChar char="•"/>
            </a:pPr>
            <a:r>
              <a:rPr lang="en-US" dirty="0"/>
              <a:t>88% of those students live in poverty</a:t>
            </a:r>
          </a:p>
          <a:p>
            <a:pPr marL="285750" indent="-285750">
              <a:buFont typeface="Arial" panose="020B0604020202020204" pitchFamily="34" charset="0"/>
              <a:buChar char="•"/>
            </a:pPr>
            <a:r>
              <a:rPr lang="en-US" dirty="0"/>
              <a:t>10,000 employees</a:t>
            </a:r>
          </a:p>
          <a:p>
            <a:pPr marL="285750" indent="-285750">
              <a:buFont typeface="Arial" panose="020B0604020202020204" pitchFamily="34" charset="0"/>
              <a:buChar char="•"/>
            </a:pPr>
            <a:r>
              <a:rPr lang="en-US" dirty="0"/>
              <a:t>7 Labor Unions </a:t>
            </a:r>
          </a:p>
          <a:p>
            <a:endParaRPr lang="en-US" dirty="0"/>
          </a:p>
          <a:p>
            <a:endParaRPr lang="en-US" dirty="0"/>
          </a:p>
          <a:p>
            <a:r>
              <a:rPr lang="en-US" dirty="0"/>
              <a:t>Largest is </a:t>
            </a:r>
            <a:r>
              <a:rPr lang="en-US" b="1" dirty="0"/>
              <a:t>Fresno Teachers Association </a:t>
            </a:r>
            <a:r>
              <a:rPr lang="en-US" dirty="0"/>
              <a:t>with almost 4,000 members (teachers, nurses and speech language pathologist)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824" y="1768953"/>
            <a:ext cx="3947667" cy="43632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Left Arrow 7"/>
          <p:cNvSpPr/>
          <p:nvPr/>
        </p:nvSpPr>
        <p:spPr>
          <a:xfrm>
            <a:off x="2701636" y="3776353"/>
            <a:ext cx="659080" cy="233581"/>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6410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Developing a Communication Plan</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20</a:t>
            </a:fld>
            <a:endParaRPr lang="en-US" dirty="0"/>
          </a:p>
        </p:txBody>
      </p:sp>
      <p:sp>
        <p:nvSpPr>
          <p:cNvPr id="7" name="TextBox 6"/>
          <p:cNvSpPr txBox="1"/>
          <p:nvPr/>
        </p:nvSpPr>
        <p:spPr>
          <a:xfrm>
            <a:off x="317869" y="1676930"/>
            <a:ext cx="3315980" cy="923330"/>
          </a:xfrm>
          <a:prstGeom prst="rect">
            <a:avLst/>
          </a:prstGeom>
          <a:noFill/>
        </p:spPr>
        <p:txBody>
          <a:bodyPr wrap="square" rtlCol="0">
            <a:spAutoFit/>
          </a:bodyPr>
          <a:lstStyle/>
          <a:p>
            <a:endParaRPr lang="en-US" dirty="0"/>
          </a:p>
          <a:p>
            <a:endParaRPr lang="en-US" dirty="0"/>
          </a:p>
          <a:p>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410" y="1552239"/>
            <a:ext cx="4003554" cy="5181070"/>
          </a:xfrm>
          <a:prstGeom prst="rect">
            <a:avLst/>
          </a:prstGeom>
        </p:spPr>
      </p:pic>
      <p:sp>
        <p:nvSpPr>
          <p:cNvPr id="9" name="TextBox 8"/>
          <p:cNvSpPr txBox="1"/>
          <p:nvPr/>
        </p:nvSpPr>
        <p:spPr>
          <a:xfrm>
            <a:off x="5355771" y="1846613"/>
            <a:ext cx="3360717" cy="3693319"/>
          </a:xfrm>
          <a:prstGeom prst="rect">
            <a:avLst/>
          </a:prstGeom>
          <a:noFill/>
        </p:spPr>
        <p:txBody>
          <a:bodyPr wrap="square" rtlCol="0">
            <a:spAutoFit/>
          </a:bodyPr>
          <a:lstStyle/>
          <a:p>
            <a:r>
              <a:rPr lang="en-US" b="1" dirty="0"/>
              <a:t>Substitute Recruiting  </a:t>
            </a:r>
          </a:p>
          <a:p>
            <a:r>
              <a:rPr lang="en-US" b="1" dirty="0"/>
              <a:t>Tools:</a:t>
            </a:r>
          </a:p>
          <a:p>
            <a:endParaRPr lang="en-US" dirty="0"/>
          </a:p>
          <a:p>
            <a:pPr marL="285750" indent="-285750">
              <a:buFont typeface="Arial" panose="020B0604020202020204" pitchFamily="34" charset="0"/>
              <a:buChar char="•"/>
            </a:pPr>
            <a:r>
              <a:rPr lang="en-US" dirty="0"/>
              <a:t>Offer $500 a day</a:t>
            </a:r>
          </a:p>
          <a:p>
            <a:pPr marL="285750" indent="-285750">
              <a:buFont typeface="Arial" panose="020B0604020202020204" pitchFamily="34" charset="0"/>
              <a:buChar char="•"/>
            </a:pPr>
            <a:r>
              <a:rPr lang="en-US" dirty="0"/>
              <a:t>Primary website presence</a:t>
            </a:r>
          </a:p>
          <a:p>
            <a:pPr marL="285750" indent="-285750">
              <a:buFont typeface="Arial" panose="020B0604020202020204" pitchFamily="34" charset="0"/>
              <a:buChar char="•"/>
            </a:pPr>
            <a:r>
              <a:rPr lang="en-US" dirty="0"/>
              <a:t>Radio commercials throughout California</a:t>
            </a:r>
          </a:p>
          <a:p>
            <a:pPr marL="285750" indent="-285750">
              <a:buFont typeface="Arial" panose="020B0604020202020204" pitchFamily="34" charset="0"/>
              <a:buChar char="•"/>
            </a:pPr>
            <a:r>
              <a:rPr lang="en-US" dirty="0"/>
              <a:t>Morning news shows</a:t>
            </a:r>
          </a:p>
          <a:p>
            <a:pPr marL="285750" indent="-285750">
              <a:buFont typeface="Arial" panose="020B0604020202020204" pitchFamily="34" charset="0"/>
              <a:buChar char="•"/>
            </a:pPr>
            <a:r>
              <a:rPr lang="en-US" dirty="0"/>
              <a:t>TV/Movie theater ads</a:t>
            </a:r>
          </a:p>
          <a:p>
            <a:pPr marL="285750" indent="-285750">
              <a:buFont typeface="Arial" panose="020B0604020202020204" pitchFamily="34" charset="0"/>
              <a:buChar char="•"/>
            </a:pPr>
            <a:r>
              <a:rPr lang="en-US" dirty="0"/>
              <a:t>Social media</a:t>
            </a:r>
          </a:p>
          <a:p>
            <a:pPr marL="285750" indent="-285750">
              <a:buFont typeface="Arial" panose="020B0604020202020204" pitchFamily="34" charset="0"/>
              <a:buChar char="•"/>
            </a:pPr>
            <a:r>
              <a:rPr lang="en-US" dirty="0"/>
              <a:t>School messenger</a:t>
            </a:r>
          </a:p>
          <a:p>
            <a:pPr marL="285750" indent="-285750">
              <a:buFont typeface="Arial" panose="020B0604020202020204" pitchFamily="34" charset="0"/>
              <a:buChar char="•"/>
            </a:pPr>
            <a:r>
              <a:rPr lang="en-US" dirty="0"/>
              <a:t>Press conferences</a:t>
            </a:r>
          </a:p>
          <a:p>
            <a:pPr marL="285750" indent="-285750">
              <a:buFont typeface="Arial" panose="020B0604020202020204" pitchFamily="34" charset="0"/>
              <a:buChar char="•"/>
            </a:pPr>
            <a:r>
              <a:rPr lang="en-US" dirty="0"/>
              <a:t>News articles</a:t>
            </a:r>
          </a:p>
        </p:txBody>
      </p:sp>
      <p:pic>
        <p:nvPicPr>
          <p:cNvPr id="10" name="FUSD PSA Strike Subs - Jessic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36129" y="5674063"/>
            <a:ext cx="406400" cy="406400"/>
          </a:xfrm>
          <a:prstGeom prst="rect">
            <a:avLst/>
          </a:prstGeom>
        </p:spPr>
      </p:pic>
    </p:spTree>
    <p:extLst>
      <p:ext uri="{BB962C8B-B14F-4D97-AF65-F5344CB8AC3E}">
        <p14:creationId xmlns:p14="http://schemas.microsoft.com/office/powerpoint/2010/main" val="5096833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Recruiting Qualified Substitute Teachers</a:t>
            </a:r>
          </a:p>
        </p:txBody>
      </p:sp>
      <p:sp>
        <p:nvSpPr>
          <p:cNvPr id="3" name="Footer Placeholder 2"/>
          <p:cNvSpPr>
            <a:spLocks noGrp="1"/>
          </p:cNvSpPr>
          <p:nvPr>
            <p:ph type="ftr" sz="quarter" idx="11"/>
          </p:nvPr>
        </p:nvSpPr>
        <p:spPr>
          <a:xfrm>
            <a:off x="1617785" y="5641537"/>
            <a:ext cx="5786438" cy="365125"/>
          </a:xfrm>
        </p:spPr>
        <p:txBody>
          <a:bodyPr/>
          <a:lstStyle/>
          <a:p>
            <a:r>
              <a:rPr lang="en-US" dirty="0">
                <a:hlinkClick r:id="rId3"/>
              </a:rPr>
              <a:t>https://</a:t>
            </a:r>
            <a:r>
              <a:rPr lang="en-US" dirty="0" smtClean="0">
                <a:hlinkClick r:id="rId3"/>
              </a:rPr>
              <a:t>vimeo.com/240915572</a:t>
            </a:r>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21</a:t>
            </a:fld>
            <a:endParaRPr lang="en-US" dirty="0"/>
          </a:p>
        </p:txBody>
      </p:sp>
      <p:sp>
        <p:nvSpPr>
          <p:cNvPr id="7" name="TextBox 6"/>
          <p:cNvSpPr txBox="1"/>
          <p:nvPr/>
        </p:nvSpPr>
        <p:spPr>
          <a:xfrm>
            <a:off x="317869" y="1676930"/>
            <a:ext cx="3315980" cy="923330"/>
          </a:xfrm>
          <a:prstGeom prst="rect">
            <a:avLst/>
          </a:prstGeom>
          <a:noFill/>
        </p:spPr>
        <p:txBody>
          <a:bodyPr wrap="square" rtlCol="0">
            <a:spAutoFit/>
          </a:bodyPr>
          <a:lstStyle/>
          <a:p>
            <a:endParaRPr lang="en-US" dirty="0"/>
          </a:p>
          <a:p>
            <a:endParaRPr lang="en-US" dirty="0"/>
          </a:p>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0585" y="1676930"/>
            <a:ext cx="6428828" cy="3636040"/>
          </a:xfrm>
          <a:prstGeom prst="rect">
            <a:avLst/>
          </a:prstGeom>
        </p:spPr>
      </p:pic>
    </p:spTree>
    <p:extLst>
      <p:ext uri="{BB962C8B-B14F-4D97-AF65-F5344CB8AC3E}">
        <p14:creationId xmlns:p14="http://schemas.microsoft.com/office/powerpoint/2010/main" val="31256365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Face to Face Communication</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22</a:t>
            </a:fld>
            <a:endParaRPr lang="en-US" dirty="0"/>
          </a:p>
        </p:txBody>
      </p:sp>
      <p:sp>
        <p:nvSpPr>
          <p:cNvPr id="7" name="TextBox 6"/>
          <p:cNvSpPr txBox="1"/>
          <p:nvPr/>
        </p:nvSpPr>
        <p:spPr>
          <a:xfrm>
            <a:off x="608816" y="1842688"/>
            <a:ext cx="2129244" cy="646331"/>
          </a:xfrm>
          <a:prstGeom prst="rect">
            <a:avLst/>
          </a:prstGeom>
          <a:noFill/>
        </p:spPr>
        <p:txBody>
          <a:bodyPr wrap="square" rtlCol="0">
            <a:spAutoFit/>
          </a:bodyPr>
          <a:lstStyle/>
          <a:p>
            <a:endParaRPr lang="en-US" dirty="0"/>
          </a:p>
          <a:p>
            <a:endParaRPr lang="en-US" dirty="0"/>
          </a:p>
        </p:txBody>
      </p:sp>
      <p:graphicFrame>
        <p:nvGraphicFramePr>
          <p:cNvPr id="9" name="Diagram 8"/>
          <p:cNvGraphicFramePr/>
          <p:nvPr>
            <p:extLst>
              <p:ext uri="{D42A27DB-BD31-4B8C-83A1-F6EECF244321}">
                <p14:modId xmlns:p14="http://schemas.microsoft.com/office/powerpoint/2010/main" val="2540618019"/>
              </p:ext>
            </p:extLst>
          </p:nvPr>
        </p:nvGraphicFramePr>
        <p:xfrm>
          <a:off x="140677" y="1606062"/>
          <a:ext cx="8625370" cy="4642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3797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930" y="228600"/>
            <a:ext cx="8198070" cy="843455"/>
          </a:xfrm>
        </p:spPr>
        <p:txBody>
          <a:bodyPr>
            <a:normAutofit/>
          </a:bodyPr>
          <a:lstStyle/>
          <a:p>
            <a:r>
              <a:rPr lang="en-US" dirty="0"/>
              <a:t>Biggest Hurdles</a:t>
            </a:r>
          </a:p>
        </p:txBody>
      </p:sp>
      <p:sp>
        <p:nvSpPr>
          <p:cNvPr id="5" name="Slide Number Placeholder 4"/>
          <p:cNvSpPr>
            <a:spLocks noGrp="1"/>
          </p:cNvSpPr>
          <p:nvPr>
            <p:ph type="sldNum" sz="quarter" idx="12"/>
          </p:nvPr>
        </p:nvSpPr>
        <p:spPr/>
        <p:txBody>
          <a:bodyPr>
            <a:normAutofit fontScale="85000" lnSpcReduction="20000"/>
          </a:bodyPr>
          <a:lstStyle/>
          <a:p>
            <a:fld id="{86F6F16D-00F6-41D7-BBEC-4A32727223A9}" type="slidenum">
              <a:rPr lang="en-US" smtClean="0"/>
              <a:pPr/>
              <a:t>23</a:t>
            </a:fld>
            <a:endParaRPr lang="en-US" dirty="0"/>
          </a:p>
        </p:txBody>
      </p:sp>
      <p:sp>
        <p:nvSpPr>
          <p:cNvPr id="3" name="Content Placeholder 2"/>
          <p:cNvSpPr>
            <a:spLocks noGrp="1"/>
          </p:cNvSpPr>
          <p:nvPr>
            <p:ph sz="quarter" idx="1"/>
          </p:nvPr>
        </p:nvSpPr>
        <p:spPr>
          <a:xfrm>
            <a:off x="534710" y="1667577"/>
            <a:ext cx="8153400" cy="4495800"/>
          </a:xfrm>
        </p:spPr>
        <p:txBody>
          <a:bodyPr>
            <a:normAutofit/>
          </a:bodyPr>
          <a:lstStyle/>
          <a:p>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2410" y="499710"/>
            <a:ext cx="3930650" cy="2456656"/>
          </a:xfrm>
          <a:prstGeom prst="rect">
            <a:avLst/>
          </a:prstGeom>
        </p:spPr>
      </p:pic>
      <p:sp>
        <p:nvSpPr>
          <p:cNvPr id="7" name="TextBox 6"/>
          <p:cNvSpPr txBox="1"/>
          <p:nvPr/>
        </p:nvSpPr>
        <p:spPr>
          <a:xfrm>
            <a:off x="1168400" y="2699478"/>
            <a:ext cx="672465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Staffing and personnel -- hiring 1,800 + qualified substitutes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Target dates constantly moving– potential strike dates were all over the board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Working through our own internal emotions/denial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499739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930" y="228600"/>
            <a:ext cx="8198070" cy="843455"/>
          </a:xfrm>
        </p:spPr>
        <p:txBody>
          <a:bodyPr>
            <a:normAutofit/>
          </a:bodyPr>
          <a:lstStyle/>
          <a:p>
            <a:r>
              <a:rPr lang="en-US" dirty="0"/>
              <a:t>Biggest Game Changer</a:t>
            </a:r>
          </a:p>
        </p:txBody>
      </p:sp>
      <p:sp>
        <p:nvSpPr>
          <p:cNvPr id="5" name="Slide Number Placeholder 4"/>
          <p:cNvSpPr>
            <a:spLocks noGrp="1"/>
          </p:cNvSpPr>
          <p:nvPr>
            <p:ph type="sldNum" sz="quarter" idx="12"/>
          </p:nvPr>
        </p:nvSpPr>
        <p:spPr/>
        <p:txBody>
          <a:bodyPr>
            <a:normAutofit fontScale="85000" lnSpcReduction="20000"/>
          </a:bodyPr>
          <a:lstStyle/>
          <a:p>
            <a:fld id="{86F6F16D-00F6-41D7-BBEC-4A32727223A9}" type="slidenum">
              <a:rPr lang="en-US" smtClean="0"/>
              <a:pPr/>
              <a:t>24</a:t>
            </a:fld>
            <a:endParaRPr lang="en-US" dirty="0"/>
          </a:p>
        </p:txBody>
      </p:sp>
      <p:sp>
        <p:nvSpPr>
          <p:cNvPr id="3" name="Content Placeholder 2"/>
          <p:cNvSpPr>
            <a:spLocks noGrp="1"/>
          </p:cNvSpPr>
          <p:nvPr>
            <p:ph sz="quarter" idx="1"/>
          </p:nvPr>
        </p:nvSpPr>
        <p:spPr>
          <a:xfrm>
            <a:off x="534710" y="1667577"/>
            <a:ext cx="8153400" cy="4495800"/>
          </a:xfrm>
        </p:spPr>
        <p:txBody>
          <a:bodyPr>
            <a:normAutofit/>
          </a:bodyPr>
          <a:lstStyle/>
          <a:p>
            <a:endParaRPr lang="en-US" dirty="0"/>
          </a:p>
          <a:p>
            <a:pPr marL="0" indent="0">
              <a:buNone/>
            </a:pPr>
            <a:endParaRPr lang="en-US" dirty="0"/>
          </a:p>
        </p:txBody>
      </p:sp>
      <p:sp>
        <p:nvSpPr>
          <p:cNvPr id="7" name="TextBox 6"/>
          <p:cNvSpPr txBox="1"/>
          <p:nvPr/>
        </p:nvSpPr>
        <p:spPr>
          <a:xfrm>
            <a:off x="668980" y="1722015"/>
            <a:ext cx="2679616" cy="5078313"/>
          </a:xfrm>
          <a:prstGeom prst="rect">
            <a:avLst/>
          </a:prstGeom>
          <a:noFill/>
        </p:spPr>
        <p:txBody>
          <a:bodyPr wrap="square" rtlCol="0">
            <a:spAutoFit/>
          </a:bodyPr>
          <a:lstStyle/>
          <a:p>
            <a:pPr marL="285750" indent="-285750">
              <a:buFont typeface="Arial" panose="020B0604020202020204" pitchFamily="34" charset="0"/>
              <a:buChar char="•"/>
            </a:pPr>
            <a:r>
              <a:rPr lang="en-US" dirty="0"/>
              <a:t>Announcing in November that the District would honor the Fact Finding recommendations</a:t>
            </a:r>
          </a:p>
          <a:p>
            <a:endParaRPr lang="en-US" dirty="0"/>
          </a:p>
          <a:p>
            <a:endParaRPr lang="en-US" dirty="0"/>
          </a:p>
          <a:p>
            <a:pPr marL="285750" indent="-285750">
              <a:buFont typeface="Arial" panose="020B0604020202020204" pitchFamily="34" charset="0"/>
              <a:buChar char="•"/>
            </a:pPr>
            <a:r>
              <a:rPr lang="en-US" dirty="0"/>
              <a:t>Fact Finding Report being pushed back until after the Christmas break– 3 weeks of lost momentum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319" y="2094081"/>
            <a:ext cx="5570061" cy="2785031"/>
          </a:xfrm>
          <a:prstGeom prst="rect">
            <a:avLst/>
          </a:prstGeom>
        </p:spPr>
      </p:pic>
    </p:spTree>
    <p:extLst>
      <p:ext uri="{BB962C8B-B14F-4D97-AF65-F5344CB8AC3E}">
        <p14:creationId xmlns:p14="http://schemas.microsoft.com/office/powerpoint/2010/main" val="2995218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Tentative Agreement Reached on January 17, 2018</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25</a:t>
            </a:fld>
            <a:endParaRPr lang="en-US" dirty="0"/>
          </a:p>
        </p:txBody>
      </p:sp>
      <p:pic>
        <p:nvPicPr>
          <p:cNvPr id="6" name="Content Placeholder 5"/>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079666" y="1694435"/>
            <a:ext cx="3152366" cy="4441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4947057" y="2725171"/>
            <a:ext cx="3212123" cy="2031325"/>
          </a:xfrm>
          <a:prstGeom prst="rect">
            <a:avLst/>
          </a:prstGeom>
          <a:noFill/>
        </p:spPr>
        <p:txBody>
          <a:bodyPr wrap="square" rtlCol="0">
            <a:spAutoFit/>
          </a:bodyPr>
          <a:lstStyle/>
          <a:p>
            <a:pPr marL="285750" indent="-285750">
              <a:buFont typeface="Arial" panose="020B0604020202020204" pitchFamily="34" charset="0"/>
              <a:buChar char="•"/>
            </a:pPr>
            <a:r>
              <a:rPr lang="en-US" dirty="0">
                <a:cs typeface="Times New Roman" panose="02020603050405020304" pitchFamily="18" charset="0"/>
              </a:rPr>
              <a:t>8.5%  Total salary increase (over three years)</a:t>
            </a:r>
          </a:p>
          <a:p>
            <a:pPr marL="285750" indent="-285750">
              <a:buFont typeface="Arial" panose="020B0604020202020204" pitchFamily="34" charset="0"/>
              <a:buChar char="•"/>
            </a:pPr>
            <a:r>
              <a:rPr lang="en-US" dirty="0">
                <a:cs typeface="Times New Roman" panose="02020603050405020304" pitchFamily="18" charset="0"/>
              </a:rPr>
              <a:t>90/10 Healthcare plan </a:t>
            </a:r>
          </a:p>
          <a:p>
            <a:pPr marL="285750" indent="-285750">
              <a:buFont typeface="Arial" panose="020B0604020202020204" pitchFamily="34" charset="0"/>
              <a:buChar char="•"/>
            </a:pPr>
            <a:r>
              <a:rPr lang="en-US" dirty="0">
                <a:cs typeface="Times New Roman" panose="02020603050405020304" pitchFamily="18" charset="0"/>
              </a:rPr>
              <a:t>Eliminate all TK-6 combination classes; TK-12 class size reductions</a:t>
            </a:r>
          </a:p>
        </p:txBody>
      </p:sp>
      <p:sp>
        <p:nvSpPr>
          <p:cNvPr id="5" name="TextBox 4"/>
          <p:cNvSpPr txBox="1"/>
          <p:nvPr/>
        </p:nvSpPr>
        <p:spPr>
          <a:xfrm>
            <a:off x="5013435" y="1797269"/>
            <a:ext cx="3462108" cy="369332"/>
          </a:xfrm>
          <a:prstGeom prst="rect">
            <a:avLst/>
          </a:prstGeom>
          <a:noFill/>
        </p:spPr>
        <p:txBody>
          <a:bodyPr wrap="square" rtlCol="0">
            <a:spAutoFit/>
          </a:bodyPr>
          <a:lstStyle/>
          <a:p>
            <a:r>
              <a:rPr lang="en-US" b="1" dirty="0"/>
              <a:t>19 Months of Bargaining</a:t>
            </a:r>
          </a:p>
        </p:txBody>
      </p:sp>
    </p:spTree>
    <p:extLst>
      <p:ext uri="{BB962C8B-B14F-4D97-AF65-F5344CB8AC3E}">
        <p14:creationId xmlns:p14="http://schemas.microsoft.com/office/powerpoint/2010/main" val="762978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Strike Averted</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26</a:t>
            </a:fld>
            <a:endParaRPr lang="en-US" dirty="0"/>
          </a:p>
        </p:txBody>
      </p:sp>
      <p:pic>
        <p:nvPicPr>
          <p:cNvPr id="9" name="Content Placeholder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94176" y="2100013"/>
            <a:ext cx="5213147" cy="34801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9"/>
          <p:cNvSpPr txBox="1"/>
          <p:nvPr/>
        </p:nvSpPr>
        <p:spPr>
          <a:xfrm>
            <a:off x="5848845" y="1993439"/>
            <a:ext cx="2986570" cy="3693319"/>
          </a:xfrm>
          <a:prstGeom prst="rect">
            <a:avLst/>
          </a:prstGeom>
          <a:noFill/>
        </p:spPr>
        <p:txBody>
          <a:bodyPr wrap="square" rtlCol="0">
            <a:spAutoFit/>
          </a:bodyPr>
          <a:lstStyle/>
          <a:p>
            <a:pPr marL="285750" indent="-285750">
              <a:buFont typeface="Arial" panose="020B0604020202020204" pitchFamily="34" charset="0"/>
              <a:buChar char="•"/>
            </a:pPr>
            <a:r>
              <a:rPr lang="en-US" dirty="0"/>
              <a:t>Talking Points</a:t>
            </a:r>
          </a:p>
          <a:p>
            <a:pPr marL="285750" indent="-285750">
              <a:buFont typeface="Arial" panose="020B0604020202020204" pitchFamily="34" charset="0"/>
              <a:buChar char="•"/>
            </a:pPr>
            <a:r>
              <a:rPr lang="en-US" dirty="0"/>
              <a:t>Joint Press Event</a:t>
            </a:r>
          </a:p>
          <a:p>
            <a:pPr marL="285750" indent="-285750">
              <a:buFont typeface="Arial" panose="020B0604020202020204" pitchFamily="34" charset="0"/>
              <a:buChar char="•"/>
            </a:pPr>
            <a:r>
              <a:rPr lang="en-US" dirty="0"/>
              <a:t>Email/video to all staff</a:t>
            </a:r>
          </a:p>
          <a:p>
            <a:pPr marL="285750" indent="-285750">
              <a:buFont typeface="Arial" panose="020B0604020202020204" pitchFamily="34" charset="0"/>
              <a:buChar char="•"/>
            </a:pPr>
            <a:r>
              <a:rPr lang="en-US" dirty="0"/>
              <a:t>Updated marketing reflecting the TA</a:t>
            </a:r>
          </a:p>
          <a:p>
            <a:pPr marL="285750" indent="-285750">
              <a:buFont typeface="Arial" panose="020B0604020202020204" pitchFamily="34" charset="0"/>
              <a:buChar char="•"/>
            </a:pPr>
            <a:r>
              <a:rPr lang="en-US" dirty="0"/>
              <a:t>TV/Radio commercials</a:t>
            </a:r>
          </a:p>
          <a:p>
            <a:pPr marL="285750" indent="-285750">
              <a:buFont typeface="Arial" panose="020B0604020202020204" pitchFamily="34" charset="0"/>
              <a:buChar char="•"/>
            </a:pPr>
            <a:r>
              <a:rPr lang="en-US" dirty="0"/>
              <a:t>Open letter in Newspaper</a:t>
            </a:r>
          </a:p>
          <a:p>
            <a:pPr marL="285750" indent="-285750">
              <a:buFont typeface="Arial" panose="020B0604020202020204" pitchFamily="34" charset="0"/>
              <a:buChar char="•"/>
            </a:pPr>
            <a:r>
              <a:rPr lang="en-US" dirty="0"/>
              <a:t>Principal's Meeting to review the TA</a:t>
            </a:r>
          </a:p>
          <a:p>
            <a:pPr marL="285750" indent="-285750">
              <a:buFont typeface="Arial" panose="020B0604020202020204" pitchFamily="34" charset="0"/>
              <a:buChar char="•"/>
            </a:pPr>
            <a:r>
              <a:rPr lang="en-US" dirty="0"/>
              <a:t>Media interviews</a:t>
            </a:r>
          </a:p>
          <a:p>
            <a:pPr marL="285750" indent="-285750">
              <a:buFont typeface="Arial" panose="020B0604020202020204" pitchFamily="34" charset="0"/>
              <a:buChar char="•"/>
            </a:pPr>
            <a:r>
              <a:rPr lang="en-US" dirty="0"/>
              <a:t>Post Recovery Plan</a:t>
            </a:r>
          </a:p>
          <a:p>
            <a:endParaRPr lang="en-US" dirty="0"/>
          </a:p>
        </p:txBody>
      </p:sp>
    </p:spTree>
    <p:extLst>
      <p:ext uri="{BB962C8B-B14F-4D97-AF65-F5344CB8AC3E}">
        <p14:creationId xmlns:p14="http://schemas.microsoft.com/office/powerpoint/2010/main" val="692517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Today, the message is . . . </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27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577" y="1521136"/>
            <a:ext cx="7086484" cy="4277989"/>
          </a:xfrm>
          <a:prstGeom prst="rect">
            <a:avLst/>
          </a:prstGeom>
        </p:spPr>
      </p:pic>
    </p:spTree>
    <p:extLst>
      <p:ext uri="{BB962C8B-B14F-4D97-AF65-F5344CB8AC3E}">
        <p14:creationId xmlns:p14="http://schemas.microsoft.com/office/powerpoint/2010/main" val="3507197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 Survived!!</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28</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26" y="2156723"/>
            <a:ext cx="9093974" cy="3317065"/>
          </a:xfrm>
          <a:prstGeom prst="rect">
            <a:avLst/>
          </a:prstGeom>
        </p:spPr>
      </p:pic>
    </p:spTree>
    <p:extLst>
      <p:ext uri="{BB962C8B-B14F-4D97-AF65-F5344CB8AC3E}">
        <p14:creationId xmlns:p14="http://schemas.microsoft.com/office/powerpoint/2010/main" val="3973478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3</a:t>
            </a:fld>
            <a:endParaRPr lang="en-US" dirty="0"/>
          </a:p>
        </p:txBody>
      </p:sp>
      <p:sp>
        <p:nvSpPr>
          <p:cNvPr id="5" name="Title 4"/>
          <p:cNvSpPr>
            <a:spLocks noGrp="1"/>
          </p:cNvSpPr>
          <p:nvPr>
            <p:ph type="title"/>
          </p:nvPr>
        </p:nvSpPr>
        <p:spPr/>
        <p:txBody>
          <a:bodyPr/>
          <a:lstStyle/>
          <a:p>
            <a:r>
              <a:rPr lang="en-US" dirty="0"/>
              <a:t>Negotiations Timeline</a:t>
            </a:r>
          </a:p>
        </p:txBody>
      </p:sp>
      <p:sp>
        <p:nvSpPr>
          <p:cNvPr id="6" name="TextBox 5"/>
          <p:cNvSpPr txBox="1"/>
          <p:nvPr/>
        </p:nvSpPr>
        <p:spPr>
          <a:xfrm>
            <a:off x="801410" y="1789626"/>
            <a:ext cx="7891695" cy="2031325"/>
          </a:xfrm>
          <a:prstGeom prst="rect">
            <a:avLst/>
          </a:prstGeom>
          <a:noFill/>
        </p:spPr>
        <p:txBody>
          <a:bodyPr wrap="square" rtlCol="0">
            <a:spAutoFit/>
          </a:bodyPr>
          <a:lstStyle/>
          <a:p>
            <a:endParaRPr lang="en-US" dirty="0"/>
          </a:p>
          <a:p>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a:p>
            <a:endParaRPr lang="en-US" dirty="0"/>
          </a:p>
          <a:p>
            <a:endParaRPr lang="en-US" dirty="0"/>
          </a:p>
        </p:txBody>
      </p:sp>
      <p:graphicFrame>
        <p:nvGraphicFramePr>
          <p:cNvPr id="2" name="Diagram 1"/>
          <p:cNvGraphicFramePr/>
          <p:nvPr>
            <p:extLst>
              <p:ext uri="{D42A27DB-BD31-4B8C-83A1-F6EECF244321}">
                <p14:modId xmlns:p14="http://schemas.microsoft.com/office/powerpoint/2010/main" val="3634855110"/>
              </p:ext>
            </p:extLst>
          </p:nvPr>
        </p:nvGraphicFramePr>
        <p:xfrm>
          <a:off x="142613" y="1730393"/>
          <a:ext cx="8904001" cy="4343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9297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4</a:t>
            </a:fld>
            <a:endParaRPr lang="en-US" dirty="0"/>
          </a:p>
        </p:txBody>
      </p:sp>
      <p:sp>
        <p:nvSpPr>
          <p:cNvPr id="5" name="Title 4"/>
          <p:cNvSpPr>
            <a:spLocks noGrp="1"/>
          </p:cNvSpPr>
          <p:nvPr>
            <p:ph type="title"/>
          </p:nvPr>
        </p:nvSpPr>
        <p:spPr/>
        <p:txBody>
          <a:bodyPr/>
          <a:lstStyle/>
          <a:p>
            <a:r>
              <a:rPr lang="en-US" dirty="0"/>
              <a:t>Initial Messaging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3352" y="2768488"/>
            <a:ext cx="2999276" cy="38448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85864"/>
            <a:ext cx="9144000" cy="93527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51638">
            <a:off x="5026645" y="2895611"/>
            <a:ext cx="3758895" cy="3535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92370">
            <a:off x="729419" y="2759444"/>
            <a:ext cx="2816114" cy="3807385"/>
          </a:xfrm>
          <a:prstGeom prst="rect">
            <a:avLst/>
          </a:prstGeom>
        </p:spPr>
      </p:pic>
    </p:spTree>
    <p:extLst>
      <p:ext uri="{BB962C8B-B14F-4D97-AF65-F5344CB8AC3E}">
        <p14:creationId xmlns:p14="http://schemas.microsoft.com/office/powerpoint/2010/main" val="2329058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237" y="228600"/>
            <a:ext cx="7810763" cy="990600"/>
          </a:xfrm>
        </p:spPr>
        <p:txBody>
          <a:bodyPr>
            <a:normAutofit/>
          </a:bodyPr>
          <a:lstStyle/>
          <a:p>
            <a:r>
              <a:rPr lang="en-US" dirty="0"/>
              <a:t>Our Realities</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5</a:t>
            </a:fld>
            <a:endParaRPr lang="en-US" dirty="0"/>
          </a:p>
        </p:txBody>
      </p:sp>
      <p:sp>
        <p:nvSpPr>
          <p:cNvPr id="6" name="Text Placeholder 5"/>
          <p:cNvSpPr>
            <a:spLocks noGrp="1"/>
          </p:cNvSpPr>
          <p:nvPr>
            <p:ph type="body" sz="quarter" idx="14"/>
          </p:nvPr>
        </p:nvSpPr>
        <p:spPr>
          <a:xfrm>
            <a:off x="3446294" y="1728132"/>
            <a:ext cx="4876800" cy="533400"/>
          </a:xfrm>
        </p:spPr>
        <p:txBody>
          <a:bodyPr>
            <a:noAutofit/>
          </a:bodyPr>
          <a:lstStyle/>
          <a:p>
            <a:r>
              <a:rPr lang="en-US" sz="1600" dirty="0"/>
              <a:t>Fact Finding had always gone in our favor, so internally some leaders believed a strike would never happen   </a:t>
            </a:r>
          </a:p>
        </p:txBody>
      </p:sp>
      <p:sp>
        <p:nvSpPr>
          <p:cNvPr id="7" name="Text Placeholder 6"/>
          <p:cNvSpPr>
            <a:spLocks noGrp="1"/>
          </p:cNvSpPr>
          <p:nvPr>
            <p:ph type="body" sz="quarter" idx="17"/>
          </p:nvPr>
        </p:nvSpPr>
        <p:spPr>
          <a:xfrm>
            <a:off x="3924300" y="4340992"/>
            <a:ext cx="4876800" cy="533400"/>
          </a:xfrm>
        </p:spPr>
        <p:txBody>
          <a:bodyPr>
            <a:normAutofit fontScale="92500" lnSpcReduction="20000"/>
          </a:bodyPr>
          <a:lstStyle/>
          <a:p>
            <a:r>
              <a:rPr lang="en-US" sz="1900" dirty="0"/>
              <a:t>Folks weren’t reading negotiation material and the “Fake News” was flying on social media</a:t>
            </a:r>
          </a:p>
          <a:p>
            <a:endParaRPr lang="en-US" dirty="0"/>
          </a:p>
        </p:txBody>
      </p:sp>
      <p:sp>
        <p:nvSpPr>
          <p:cNvPr id="8" name="Text Placeholder 7"/>
          <p:cNvSpPr>
            <a:spLocks noGrp="1"/>
          </p:cNvSpPr>
          <p:nvPr>
            <p:ph type="body" sz="quarter" idx="18"/>
          </p:nvPr>
        </p:nvSpPr>
        <p:spPr>
          <a:xfrm>
            <a:off x="3563740" y="5021597"/>
            <a:ext cx="5401994" cy="533400"/>
          </a:xfrm>
        </p:spPr>
        <p:txBody>
          <a:bodyPr>
            <a:noAutofit/>
          </a:bodyPr>
          <a:lstStyle/>
          <a:p>
            <a:r>
              <a:rPr lang="en-US" sz="1600" dirty="0"/>
              <a:t>We needed to educate employees and the community above the noise</a:t>
            </a:r>
          </a:p>
        </p:txBody>
      </p:sp>
      <p:sp>
        <p:nvSpPr>
          <p:cNvPr id="9" name="Text Placeholder 8"/>
          <p:cNvSpPr>
            <a:spLocks noGrp="1"/>
          </p:cNvSpPr>
          <p:nvPr>
            <p:ph type="body" sz="quarter" idx="19"/>
          </p:nvPr>
        </p:nvSpPr>
        <p:spPr>
          <a:xfrm>
            <a:off x="3838158" y="2369619"/>
            <a:ext cx="4853158" cy="533400"/>
          </a:xfrm>
        </p:spPr>
        <p:txBody>
          <a:bodyPr>
            <a:noAutofit/>
          </a:bodyPr>
          <a:lstStyle/>
          <a:p>
            <a:r>
              <a:rPr lang="en-US" sz="1600" dirty="0"/>
              <a:t>Preparation for a potential strike was ok but it shouldn’t distract site leaders and daily instruction</a:t>
            </a:r>
          </a:p>
        </p:txBody>
      </p:sp>
      <p:sp>
        <p:nvSpPr>
          <p:cNvPr id="10" name="Text Placeholder 9"/>
          <p:cNvSpPr>
            <a:spLocks noGrp="1"/>
          </p:cNvSpPr>
          <p:nvPr>
            <p:ph type="body" sz="quarter" idx="20"/>
          </p:nvPr>
        </p:nvSpPr>
        <p:spPr>
          <a:xfrm>
            <a:off x="4135773" y="3670302"/>
            <a:ext cx="4703427" cy="533400"/>
          </a:xfrm>
        </p:spPr>
        <p:txBody>
          <a:bodyPr>
            <a:noAutofit/>
          </a:bodyPr>
          <a:lstStyle/>
          <a:p>
            <a:r>
              <a:rPr lang="en-US" sz="1600" dirty="0"/>
              <a:t>Social media rhetoric was creating negative energy and bad blood </a:t>
            </a:r>
          </a:p>
        </p:txBody>
      </p:sp>
      <p:sp>
        <p:nvSpPr>
          <p:cNvPr id="16" name="TextBox 15"/>
          <p:cNvSpPr txBox="1"/>
          <p:nvPr/>
        </p:nvSpPr>
        <p:spPr>
          <a:xfrm>
            <a:off x="637898" y="2981234"/>
            <a:ext cx="2256638" cy="1200329"/>
          </a:xfrm>
          <a:prstGeom prst="rect">
            <a:avLst/>
          </a:prstGeom>
          <a:noFill/>
        </p:spPr>
        <p:txBody>
          <a:bodyPr wrap="square" rtlCol="0">
            <a:spAutoFit/>
          </a:bodyPr>
          <a:lstStyle/>
          <a:p>
            <a:pPr algn="ctr"/>
            <a:r>
              <a:rPr lang="en-US" sz="2400" dirty="0">
                <a:latin typeface="Impact" panose="020B0806030902050204" pitchFamily="34" charset="0"/>
              </a:rPr>
              <a:t>Hadn’t had a strike in nearly 40 years</a:t>
            </a:r>
          </a:p>
        </p:txBody>
      </p:sp>
      <p:sp>
        <p:nvSpPr>
          <p:cNvPr id="17" name="TextBox 16"/>
          <p:cNvSpPr txBox="1"/>
          <p:nvPr/>
        </p:nvSpPr>
        <p:spPr>
          <a:xfrm>
            <a:off x="4074941" y="2978884"/>
            <a:ext cx="4575518" cy="584775"/>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Many site leaders weren’t engaging staff around misinformation— They were Switzerland</a:t>
            </a:r>
          </a:p>
        </p:txBody>
      </p:sp>
    </p:spTree>
    <p:extLst>
      <p:ext uri="{BB962C8B-B14F-4D97-AF65-F5344CB8AC3E}">
        <p14:creationId xmlns:p14="http://schemas.microsoft.com/office/powerpoint/2010/main" val="700183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6</a:t>
            </a:fld>
            <a:endParaRPr lang="en-US" dirty="0"/>
          </a:p>
        </p:txBody>
      </p:sp>
      <p:sp>
        <p:nvSpPr>
          <p:cNvPr id="5" name="Title 4"/>
          <p:cNvSpPr>
            <a:spLocks noGrp="1"/>
          </p:cNvSpPr>
          <p:nvPr>
            <p:ph type="title"/>
          </p:nvPr>
        </p:nvSpPr>
        <p:spPr/>
        <p:txBody>
          <a:bodyPr>
            <a:normAutofit/>
          </a:bodyPr>
          <a:lstStyle/>
          <a:p>
            <a:r>
              <a:rPr lang="en-US" dirty="0"/>
              <a:t>First Big Decision </a:t>
            </a:r>
          </a:p>
        </p:txBody>
      </p:sp>
      <p:sp>
        <p:nvSpPr>
          <p:cNvPr id="6" name="TextBox 5"/>
          <p:cNvSpPr txBox="1"/>
          <p:nvPr/>
        </p:nvSpPr>
        <p:spPr>
          <a:xfrm>
            <a:off x="945930" y="3036139"/>
            <a:ext cx="7474217" cy="646331"/>
          </a:xfrm>
          <a:prstGeom prst="rect">
            <a:avLst/>
          </a:prstGeom>
          <a:noFill/>
        </p:spPr>
        <p:txBody>
          <a:bodyPr wrap="square" rtlCol="0">
            <a:spAutoFit/>
          </a:bodyPr>
          <a:lstStyle/>
          <a:p>
            <a:endParaRPr lang="en-US" dirty="0"/>
          </a:p>
          <a:p>
            <a:endParaRPr lang="en-US" dirty="0"/>
          </a:p>
        </p:txBody>
      </p:sp>
      <p:sp>
        <p:nvSpPr>
          <p:cNvPr id="2" name="TextBox 1"/>
          <p:cNvSpPr txBox="1"/>
          <p:nvPr/>
        </p:nvSpPr>
        <p:spPr>
          <a:xfrm>
            <a:off x="801410" y="2431286"/>
            <a:ext cx="6341423" cy="2185214"/>
          </a:xfrm>
          <a:prstGeom prst="rect">
            <a:avLst/>
          </a:prstGeom>
          <a:noFill/>
        </p:spPr>
        <p:txBody>
          <a:bodyPr wrap="square" rtlCol="0">
            <a:spAutoFit/>
          </a:bodyPr>
          <a:lstStyle/>
          <a:p>
            <a:r>
              <a:rPr lang="en-US" sz="3200" dirty="0"/>
              <a:t>In the event of a teacher strike, do we . . . </a:t>
            </a:r>
          </a:p>
          <a:p>
            <a:endParaRPr lang="en-US" dirty="0"/>
          </a:p>
          <a:p>
            <a:r>
              <a:rPr lang="en-US" dirty="0"/>
              <a:t>A. Keep schools open?</a:t>
            </a:r>
          </a:p>
          <a:p>
            <a:endParaRPr lang="en-US" dirty="0"/>
          </a:p>
          <a:p>
            <a:r>
              <a:rPr lang="en-US" dirty="0"/>
              <a:t>B. Close schools and keep kids at home?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2853" y="3160529"/>
            <a:ext cx="3429000" cy="2486025"/>
          </a:xfrm>
          <a:prstGeom prst="rect">
            <a:avLst/>
          </a:prstGeom>
        </p:spPr>
      </p:pic>
    </p:spTree>
    <p:extLst>
      <p:ext uri="{BB962C8B-B14F-4D97-AF65-F5344CB8AC3E}">
        <p14:creationId xmlns:p14="http://schemas.microsoft.com/office/powerpoint/2010/main" val="3054219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7</a:t>
            </a:fld>
            <a:endParaRPr lang="en-US" dirty="0"/>
          </a:p>
        </p:txBody>
      </p:sp>
      <p:sp>
        <p:nvSpPr>
          <p:cNvPr id="5" name="Title 4"/>
          <p:cNvSpPr>
            <a:spLocks noGrp="1"/>
          </p:cNvSpPr>
          <p:nvPr>
            <p:ph type="title"/>
          </p:nvPr>
        </p:nvSpPr>
        <p:spPr/>
        <p:txBody>
          <a:bodyPr/>
          <a:lstStyle/>
          <a:p>
            <a:r>
              <a:rPr lang="en-US" dirty="0"/>
              <a:t>Sound Advice</a:t>
            </a:r>
          </a:p>
        </p:txBody>
      </p:sp>
      <p:sp>
        <p:nvSpPr>
          <p:cNvPr id="6" name="TextBox 5"/>
          <p:cNvSpPr txBox="1"/>
          <p:nvPr/>
        </p:nvSpPr>
        <p:spPr>
          <a:xfrm>
            <a:off x="801410" y="2028914"/>
            <a:ext cx="7474217" cy="1846659"/>
          </a:xfrm>
          <a:prstGeom prst="rect">
            <a:avLst/>
          </a:prstGeom>
          <a:noFill/>
        </p:spPr>
        <p:txBody>
          <a:bodyPr wrap="square" rtlCol="0">
            <a:spAutoFit/>
          </a:bodyPr>
          <a:lstStyle/>
          <a:p>
            <a:pPr algn="ctr"/>
            <a:r>
              <a:rPr lang="en-US" sz="3200" dirty="0"/>
              <a:t>“The best way to avoid a strike is to be well prepared for one.” </a:t>
            </a:r>
          </a:p>
          <a:p>
            <a:pPr algn="ctr"/>
            <a:r>
              <a:rPr lang="en-US" sz="1400" dirty="0"/>
              <a:t>					Jim Whitlock, Consultant</a:t>
            </a:r>
          </a:p>
          <a:p>
            <a:endParaRPr lang="en-US" dirty="0"/>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136" y="3251302"/>
            <a:ext cx="4649902" cy="3099934"/>
          </a:xfrm>
          <a:prstGeom prst="rect">
            <a:avLst/>
          </a:prstGeom>
        </p:spPr>
      </p:pic>
    </p:spTree>
    <p:extLst>
      <p:ext uri="{BB962C8B-B14F-4D97-AF65-F5344CB8AC3E}">
        <p14:creationId xmlns:p14="http://schemas.microsoft.com/office/powerpoint/2010/main" val="1343822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8</a:t>
            </a:fld>
            <a:endParaRPr lang="en-US" dirty="0"/>
          </a:p>
        </p:txBody>
      </p:sp>
      <p:sp>
        <p:nvSpPr>
          <p:cNvPr id="5" name="Title 4"/>
          <p:cNvSpPr>
            <a:spLocks noGrp="1"/>
          </p:cNvSpPr>
          <p:nvPr>
            <p:ph type="title"/>
          </p:nvPr>
        </p:nvSpPr>
        <p:spPr/>
        <p:txBody>
          <a:bodyPr>
            <a:normAutofit fontScale="90000"/>
          </a:bodyPr>
          <a:lstStyle/>
          <a:p>
            <a:r>
              <a:rPr lang="en-US" dirty="0"/>
              <a:t>Provided First Hand Knowledge</a:t>
            </a:r>
          </a:p>
        </p:txBody>
      </p:sp>
      <p:sp>
        <p:nvSpPr>
          <p:cNvPr id="2" name="TextBox 1"/>
          <p:cNvSpPr txBox="1"/>
          <p:nvPr/>
        </p:nvSpPr>
        <p:spPr>
          <a:xfrm>
            <a:off x="511728" y="1528624"/>
            <a:ext cx="8170877" cy="4585871"/>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rgbClr val="0070C0"/>
                </a:solidFill>
              </a:rPr>
              <a:t>90% </a:t>
            </a:r>
            <a:r>
              <a:rPr lang="en-US" dirty="0"/>
              <a:t>of teachers will not report to work </a:t>
            </a:r>
          </a:p>
          <a:p>
            <a:pPr marL="285750" indent="-285750">
              <a:buFont typeface="Arial" panose="020B0604020202020204" pitchFamily="34" charset="0"/>
              <a:buChar char="•"/>
            </a:pPr>
            <a:r>
              <a:rPr lang="en-US" sz="4000" dirty="0">
                <a:solidFill>
                  <a:srgbClr val="FF0000"/>
                </a:solidFill>
              </a:rPr>
              <a:t>50% </a:t>
            </a:r>
            <a:r>
              <a:rPr lang="en-US" dirty="0"/>
              <a:t>students will not attend</a:t>
            </a:r>
          </a:p>
          <a:p>
            <a:pPr marL="285750" indent="-285750">
              <a:buFont typeface="Arial" panose="020B0604020202020204" pitchFamily="34" charset="0"/>
              <a:buChar char="•"/>
            </a:pPr>
            <a:r>
              <a:rPr lang="en-US" sz="4000" dirty="0">
                <a:solidFill>
                  <a:srgbClr val="00B050"/>
                </a:solidFill>
              </a:rPr>
              <a:t>500 </a:t>
            </a:r>
            <a:r>
              <a:rPr lang="en-US" dirty="0"/>
              <a:t>active substitutes in the system; State-wide teacher shortage</a:t>
            </a:r>
          </a:p>
          <a:p>
            <a:endParaRPr lang="en-US" dirty="0"/>
          </a:p>
          <a:p>
            <a:r>
              <a:rPr lang="en-US" sz="2800" dirty="0">
                <a:solidFill>
                  <a:srgbClr val="000066"/>
                </a:solidFill>
              </a:rPr>
              <a:t>Organizer tactics:</a:t>
            </a:r>
          </a:p>
          <a:p>
            <a:pPr marL="742950" lvl="1" indent="-285750">
              <a:buFont typeface="Arial" panose="020B0604020202020204" pitchFamily="34" charset="0"/>
              <a:buChar char="•"/>
            </a:pPr>
            <a:r>
              <a:rPr lang="en-US" dirty="0"/>
              <a:t>No lesson plans left behind</a:t>
            </a:r>
          </a:p>
          <a:p>
            <a:pPr marL="742950" lvl="1" indent="-285750">
              <a:buFont typeface="Arial" panose="020B0604020202020204" pitchFamily="34" charset="0"/>
              <a:buChar char="•"/>
            </a:pPr>
            <a:r>
              <a:rPr lang="en-US" dirty="0"/>
              <a:t>There have been incidents of classroom and systems sabotage</a:t>
            </a:r>
          </a:p>
          <a:p>
            <a:pPr marL="742950" lvl="1" indent="-285750">
              <a:buFont typeface="Arial" panose="020B0604020202020204" pitchFamily="34" charset="0"/>
              <a:buChar char="•"/>
            </a:pPr>
            <a:r>
              <a:rPr lang="en-US" dirty="0"/>
              <a:t>Focus is on making it difficult to keep schools open</a:t>
            </a:r>
          </a:p>
          <a:p>
            <a:pPr marL="742950" lvl="1" indent="-285750">
              <a:buFont typeface="Arial" panose="020B0604020202020204" pitchFamily="34" charset="0"/>
              <a:buChar char="•"/>
            </a:pPr>
            <a:r>
              <a:rPr lang="en-US" dirty="0"/>
              <a:t>Don’t underestimate security and make sure to have a “Plan B” for your “Plan B”</a:t>
            </a:r>
          </a:p>
          <a:p>
            <a:endParaRPr lang="en-US" dirty="0"/>
          </a:p>
          <a:p>
            <a:endParaRPr lang="en-US" dirty="0"/>
          </a:p>
        </p:txBody>
      </p:sp>
    </p:spTree>
    <p:extLst>
      <p:ext uri="{BB962C8B-B14F-4D97-AF65-F5344CB8AC3E}">
        <p14:creationId xmlns:p14="http://schemas.microsoft.com/office/powerpoint/2010/main" val="2035310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F6F16D-00F6-41D7-BBEC-4A32727223A9}" type="slidenum">
              <a:rPr lang="en-US" smtClean="0"/>
              <a:pPr/>
              <a:t>9</a:t>
            </a:fld>
            <a:endParaRPr lang="en-US" dirty="0"/>
          </a:p>
        </p:txBody>
      </p:sp>
      <p:sp>
        <p:nvSpPr>
          <p:cNvPr id="5" name="Title 4"/>
          <p:cNvSpPr>
            <a:spLocks noGrp="1"/>
          </p:cNvSpPr>
          <p:nvPr>
            <p:ph type="title"/>
          </p:nvPr>
        </p:nvSpPr>
        <p:spPr/>
        <p:txBody>
          <a:bodyPr>
            <a:normAutofit fontScale="90000"/>
          </a:bodyPr>
          <a:lstStyle/>
          <a:p>
            <a:r>
              <a:rPr lang="en-US" dirty="0"/>
              <a:t>Important Elements of Strike Management</a:t>
            </a:r>
          </a:p>
        </p:txBody>
      </p:sp>
      <p:sp>
        <p:nvSpPr>
          <p:cNvPr id="6" name="TextBox 5"/>
          <p:cNvSpPr txBox="1"/>
          <p:nvPr/>
        </p:nvSpPr>
        <p:spPr>
          <a:xfrm>
            <a:off x="2636322" y="1919859"/>
            <a:ext cx="3611676" cy="3693319"/>
          </a:xfrm>
          <a:prstGeom prst="rect">
            <a:avLst/>
          </a:prstGeom>
          <a:noFill/>
        </p:spPr>
        <p:txBody>
          <a:bodyPr wrap="square" rtlCol="0">
            <a:spAutoFit/>
          </a:bodyPr>
          <a:lstStyle/>
          <a:p>
            <a:r>
              <a:rPr lang="en-US" dirty="0"/>
              <a:t>Nine Elements</a:t>
            </a:r>
          </a:p>
          <a:p>
            <a:endParaRPr lang="en-US" dirty="0"/>
          </a:p>
          <a:p>
            <a:endParaRPr lang="en-US" dirty="0"/>
          </a:p>
          <a:p>
            <a:r>
              <a:rPr lang="en-US" b="1" dirty="0"/>
              <a:t>1. Strike Response Coordinator</a:t>
            </a:r>
          </a:p>
          <a:p>
            <a:r>
              <a:rPr lang="en-US" b="1" dirty="0"/>
              <a:t>2. Strike Response Team</a:t>
            </a:r>
          </a:p>
          <a:p>
            <a:r>
              <a:rPr lang="en-US" dirty="0"/>
              <a:t>3. Communications</a:t>
            </a:r>
          </a:p>
          <a:p>
            <a:r>
              <a:rPr lang="en-US" dirty="0"/>
              <a:t>4. Enrichment Curriculum</a:t>
            </a:r>
          </a:p>
          <a:p>
            <a:r>
              <a:rPr lang="en-US" dirty="0"/>
              <a:t>5. Replacement Staffing</a:t>
            </a:r>
          </a:p>
          <a:p>
            <a:r>
              <a:rPr lang="en-US" dirty="0"/>
              <a:t>6. Site Security</a:t>
            </a:r>
          </a:p>
          <a:p>
            <a:r>
              <a:rPr lang="en-US" dirty="0"/>
              <a:t>7. Emergency Operations </a:t>
            </a:r>
          </a:p>
          <a:p>
            <a:r>
              <a:rPr lang="en-US" dirty="0"/>
              <a:t>8. Board Relationships</a:t>
            </a:r>
          </a:p>
          <a:p>
            <a:r>
              <a:rPr lang="en-US" dirty="0"/>
              <a:t>9. Post Strike Recovery</a:t>
            </a:r>
          </a:p>
          <a:p>
            <a:endParaRPr lang="en-US" dirty="0"/>
          </a:p>
        </p:txBody>
      </p:sp>
    </p:spTree>
    <p:extLst>
      <p:ext uri="{BB962C8B-B14F-4D97-AF65-F5344CB8AC3E}">
        <p14:creationId xmlns:p14="http://schemas.microsoft.com/office/powerpoint/2010/main" val="63285848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8C569164F8C6E44B4227F2BF38AF89D" ma:contentTypeVersion="0" ma:contentTypeDescription="Create a new document." ma:contentTypeScope="" ma:versionID="1be26af4f9dbf9dcfcfe7ec2c7bf67e2">
  <xsd:schema xmlns:xsd="http://www.w3.org/2001/XMLSchema" xmlns:xs="http://www.w3.org/2001/XMLSchema" xmlns:p="http://schemas.microsoft.com/office/2006/metadata/properties" targetNamespace="http://schemas.microsoft.com/office/2006/metadata/properties" ma:root="true" ma:fieldsID="890cc966695aa97973651f1cef00a2d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D418A4-ACCE-490D-879A-355BC52EF827}">
  <ds:schemaRefs>
    <ds:schemaRef ds:uri="http://schemas.microsoft.com/sharepoint/v3/contenttype/forms"/>
  </ds:schemaRefs>
</ds:datastoreItem>
</file>

<file path=customXml/itemProps2.xml><?xml version="1.0" encoding="utf-8"?>
<ds:datastoreItem xmlns:ds="http://schemas.openxmlformats.org/officeDocument/2006/customXml" ds:itemID="{6E5BB3C8-0853-44ED-A574-DFB8D036549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83A75D7C-4B8C-4B84-B400-DDA7FDC266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31782</TotalTime>
  <Words>1603</Words>
  <Application>Microsoft Office PowerPoint</Application>
  <PresentationFormat>On-screen Show (4:3)</PresentationFormat>
  <Paragraphs>289</Paragraphs>
  <Slides>28</Slides>
  <Notes>25</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Calibri</vt:lpstr>
      <vt:lpstr>Century Gothic</vt:lpstr>
      <vt:lpstr>HY중고딕</vt:lpstr>
      <vt:lpstr>Impact</vt:lpstr>
      <vt:lpstr>Times New Roman</vt:lpstr>
      <vt:lpstr>TmsRmn 10pt</vt:lpstr>
      <vt:lpstr>Wingdings</vt:lpstr>
      <vt:lpstr>Wingdings 2</vt:lpstr>
      <vt:lpstr>Median</vt:lpstr>
      <vt:lpstr> Preparing for a Labor Strike Presented by Amy Idsvoog</vt:lpstr>
      <vt:lpstr>Fresno Unified School District</vt:lpstr>
      <vt:lpstr>Negotiations Timeline</vt:lpstr>
      <vt:lpstr>Initial Messaging</vt:lpstr>
      <vt:lpstr>Our Realities</vt:lpstr>
      <vt:lpstr>First Big Decision </vt:lpstr>
      <vt:lpstr>Sound Advice</vt:lpstr>
      <vt:lpstr>Provided First Hand Knowledge</vt:lpstr>
      <vt:lpstr>Important Elements of Strike Management</vt:lpstr>
      <vt:lpstr>Strike Readiness Team Support</vt:lpstr>
      <vt:lpstr>Negotiations Timeline</vt:lpstr>
      <vt:lpstr>Began Communicating Differently</vt:lpstr>
      <vt:lpstr>Developing a Communication Plan that Reaches all Stakeholders</vt:lpstr>
      <vt:lpstr>Communications and Supports</vt:lpstr>
      <vt:lpstr>Communications and Supports</vt:lpstr>
      <vt:lpstr>PowerPoint Presentation</vt:lpstr>
      <vt:lpstr>Everything we put out . . . </vt:lpstr>
      <vt:lpstr>Everything we put out . . . </vt:lpstr>
      <vt:lpstr>Contentious Bargaining Sessions</vt:lpstr>
      <vt:lpstr>Developing a Communication Plan</vt:lpstr>
      <vt:lpstr>Recruiting Qualified Substitute Teachers</vt:lpstr>
      <vt:lpstr>Face to Face Communication</vt:lpstr>
      <vt:lpstr>Biggest Hurdles</vt:lpstr>
      <vt:lpstr>Biggest Game Changer</vt:lpstr>
      <vt:lpstr>Tentative Agreement Reached on January 17, 2018</vt:lpstr>
      <vt:lpstr>Strike Averted</vt:lpstr>
      <vt:lpstr>Today, the message is . . . </vt:lpstr>
      <vt:lpstr>We Survived!!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FUSD Board of Education Management Oversight Workshop</dc:title>
  <dc:creator>Joel Rabin</dc:creator>
  <dc:description>nearly finished template, still need pictures, videos, and also to complete Applications and Development section.</dc:description>
  <cp:lastModifiedBy>Amy Idsvoog</cp:lastModifiedBy>
  <cp:revision>1915</cp:revision>
  <cp:lastPrinted>2018-07-05T20:41:42Z</cp:lastPrinted>
  <dcterms:created xsi:type="dcterms:W3CDTF">2007-09-28T03:54:21Z</dcterms:created>
  <dcterms:modified xsi:type="dcterms:W3CDTF">2018-07-18T19:58:21Z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0x010100C8C569164F8C6E44B4227F2BF38AF89D</vt:lpwstr>
  </property>
  <property fmtid="{D5CDD505-2E9C-101B-9397-08002B2CF9AE}" pid="3" name="_DCDateModified">
    <vt:filetime>2007-11-01T01:00:00Z</vt:filetime>
  </property>
  <property fmtid="{D5CDD505-2E9C-101B-9397-08002B2CF9AE}" pid="4" name="IsMyDocuments">
    <vt:bool>true</vt:bool>
  </property>
  <property fmtid="{D5CDD505-2E9C-101B-9397-08002B2CF9AE}" pid="5" name="Order">
    <vt:r8>8300</vt:r8>
  </property>
</Properties>
</file>